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</p:sldMasterIdLst>
  <p:notesMasterIdLst>
    <p:notesMasterId r:id="rId51"/>
  </p:notesMasterIdLst>
  <p:handoutMasterIdLst>
    <p:handoutMasterId r:id="rId52"/>
  </p:handoutMasterIdLst>
  <p:sldIdLst>
    <p:sldId id="451" r:id="rId6"/>
    <p:sldId id="417" r:id="rId7"/>
    <p:sldId id="453" r:id="rId8"/>
    <p:sldId id="386" r:id="rId9"/>
    <p:sldId id="387" r:id="rId10"/>
    <p:sldId id="389" r:id="rId11"/>
    <p:sldId id="390" r:id="rId12"/>
    <p:sldId id="391" r:id="rId13"/>
    <p:sldId id="422" r:id="rId14"/>
    <p:sldId id="423" r:id="rId15"/>
    <p:sldId id="392" r:id="rId16"/>
    <p:sldId id="393" r:id="rId17"/>
    <p:sldId id="455" r:id="rId18"/>
    <p:sldId id="454" r:id="rId19"/>
    <p:sldId id="456" r:id="rId20"/>
    <p:sldId id="269" r:id="rId21"/>
    <p:sldId id="426" r:id="rId22"/>
    <p:sldId id="427" r:id="rId23"/>
    <p:sldId id="428" r:id="rId24"/>
    <p:sldId id="445" r:id="rId25"/>
    <p:sldId id="429" r:id="rId26"/>
    <p:sldId id="431" r:id="rId27"/>
    <p:sldId id="430" r:id="rId28"/>
    <p:sldId id="432" r:id="rId29"/>
    <p:sldId id="320" r:id="rId30"/>
    <p:sldId id="458" r:id="rId31"/>
    <p:sldId id="315" r:id="rId32"/>
    <p:sldId id="457" r:id="rId33"/>
    <p:sldId id="440" r:id="rId34"/>
    <p:sldId id="447" r:id="rId35"/>
    <p:sldId id="298" r:id="rId36"/>
    <p:sldId id="433" r:id="rId37"/>
    <p:sldId id="395" r:id="rId38"/>
    <p:sldId id="414" r:id="rId39"/>
    <p:sldId id="435" r:id="rId40"/>
    <p:sldId id="415" r:id="rId41"/>
    <p:sldId id="397" r:id="rId42"/>
    <p:sldId id="410" r:id="rId43"/>
    <p:sldId id="336" r:id="rId44"/>
    <p:sldId id="271" r:id="rId45"/>
    <p:sldId id="436" r:id="rId46"/>
    <p:sldId id="437" r:id="rId47"/>
    <p:sldId id="438" r:id="rId48"/>
    <p:sldId id="313" r:id="rId49"/>
    <p:sldId id="452" r:id="rId50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4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6C08"/>
    <a:srgbClr val="CA5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9" autoAdjust="0"/>
    <p:restoredTop sz="99648" autoAdjust="0"/>
  </p:normalViewPr>
  <p:slideViewPr>
    <p:cSldViewPr>
      <p:cViewPr varScale="1">
        <p:scale>
          <a:sx n="114" d="100"/>
          <a:sy n="114" d="100"/>
        </p:scale>
        <p:origin x="1140" y="108"/>
      </p:cViewPr>
      <p:guideLst>
        <p:guide orient="horz" pos="3648"/>
        <p:guide pos="2880"/>
      </p:guideLst>
    </p:cSldViewPr>
  </p:slideViewPr>
  <p:outlineViewPr>
    <p:cViewPr>
      <p:scale>
        <a:sx n="33" d="100"/>
        <a:sy n="33" d="100"/>
      </p:scale>
      <p:origin x="0" y="7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54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tableStyles" Target="tableStyles.xml"/><Relationship Id="rId8" Type="http://schemas.openxmlformats.org/officeDocument/2006/relationships/slide" Target="slides/slide3.xml"/><Relationship Id="rId51" Type="http://schemas.openxmlformats.org/officeDocument/2006/relationships/notesMaster" Target="notesMasters/notesMaster1.xml"/><Relationship Id="rId3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AFF26C-3D50-4DDC-AD63-8702F3FB82D2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F8DF3486-B040-482B-BD8D-BEEFD8EFB78D}">
      <dgm:prSet phldrT="[Text]"/>
      <dgm:spPr/>
      <dgm:t>
        <a:bodyPr/>
        <a:lstStyle/>
        <a:p>
          <a:r>
            <a:rPr lang="en-AU" dirty="0" smtClean="0"/>
            <a:t>Context </a:t>
          </a:r>
          <a:endParaRPr lang="en-AU" dirty="0"/>
        </a:p>
      </dgm:t>
    </dgm:pt>
    <dgm:pt modelId="{9856A2F3-CBF2-4877-9834-923FF5F65F4E}" type="parTrans" cxnId="{6E80AB00-F9D9-4E77-BCC8-44BC28DFCC53}">
      <dgm:prSet/>
      <dgm:spPr/>
      <dgm:t>
        <a:bodyPr/>
        <a:lstStyle/>
        <a:p>
          <a:endParaRPr lang="en-AU"/>
        </a:p>
      </dgm:t>
    </dgm:pt>
    <dgm:pt modelId="{C43D2407-C509-4D66-857B-15BABBEFEE21}" type="sibTrans" cxnId="{6E80AB00-F9D9-4E77-BCC8-44BC28DFCC53}">
      <dgm:prSet/>
      <dgm:spPr/>
      <dgm:t>
        <a:bodyPr/>
        <a:lstStyle/>
        <a:p>
          <a:endParaRPr lang="en-AU"/>
        </a:p>
      </dgm:t>
    </dgm:pt>
    <dgm:pt modelId="{7CB374BE-C4E0-430B-9327-B693D14F0539}">
      <dgm:prSet phldrT="[Text]"/>
      <dgm:spPr/>
      <dgm:t>
        <a:bodyPr/>
        <a:lstStyle/>
        <a:p>
          <a:r>
            <a:rPr lang="en-AU" dirty="0" smtClean="0"/>
            <a:t>Research</a:t>
          </a:r>
          <a:endParaRPr lang="en-AU" dirty="0"/>
        </a:p>
      </dgm:t>
    </dgm:pt>
    <dgm:pt modelId="{5F1C8F31-389E-42BE-9748-B4AF50737790}" type="parTrans" cxnId="{858204B4-9169-4629-B86D-26906E97A965}">
      <dgm:prSet/>
      <dgm:spPr/>
      <dgm:t>
        <a:bodyPr/>
        <a:lstStyle/>
        <a:p>
          <a:endParaRPr lang="en-AU"/>
        </a:p>
      </dgm:t>
    </dgm:pt>
    <dgm:pt modelId="{5C6B9640-2361-45CB-910A-12C781EA6826}" type="sibTrans" cxnId="{858204B4-9169-4629-B86D-26906E97A965}">
      <dgm:prSet/>
      <dgm:spPr/>
      <dgm:t>
        <a:bodyPr/>
        <a:lstStyle/>
        <a:p>
          <a:endParaRPr lang="en-AU"/>
        </a:p>
      </dgm:t>
    </dgm:pt>
    <dgm:pt modelId="{E611629D-9EBC-48E1-973A-8068E36A9D49}">
      <dgm:prSet phldrT="[Text]"/>
      <dgm:spPr/>
      <dgm:t>
        <a:bodyPr/>
        <a:lstStyle/>
        <a:p>
          <a:r>
            <a:rPr lang="en-AU" dirty="0" smtClean="0"/>
            <a:t>Trends and opportunities </a:t>
          </a:r>
          <a:endParaRPr lang="en-AU" dirty="0"/>
        </a:p>
      </dgm:t>
    </dgm:pt>
    <dgm:pt modelId="{7105DF0E-F362-4B58-9DDB-1373CEA9AFD3}" type="parTrans" cxnId="{A81EE83C-BDEF-4A8F-8115-76F715D2118F}">
      <dgm:prSet/>
      <dgm:spPr/>
      <dgm:t>
        <a:bodyPr/>
        <a:lstStyle/>
        <a:p>
          <a:endParaRPr lang="en-AU"/>
        </a:p>
      </dgm:t>
    </dgm:pt>
    <dgm:pt modelId="{E46C43DA-A8CC-4CE2-BFC7-DFE43797C66B}" type="sibTrans" cxnId="{A81EE83C-BDEF-4A8F-8115-76F715D2118F}">
      <dgm:prSet/>
      <dgm:spPr/>
      <dgm:t>
        <a:bodyPr/>
        <a:lstStyle/>
        <a:p>
          <a:endParaRPr lang="en-AU"/>
        </a:p>
      </dgm:t>
    </dgm:pt>
    <dgm:pt modelId="{2E4ED069-08A7-4CC5-A941-49D4FD3737B3}">
      <dgm:prSet phldrT="[Text]"/>
      <dgm:spPr/>
      <dgm:t>
        <a:bodyPr/>
        <a:lstStyle/>
        <a:p>
          <a:r>
            <a:rPr lang="en-AU" dirty="0" smtClean="0"/>
            <a:t>FoFA</a:t>
          </a:r>
          <a:endParaRPr lang="en-AU" dirty="0"/>
        </a:p>
      </dgm:t>
    </dgm:pt>
    <dgm:pt modelId="{776886C6-011A-498D-9C6E-D515B7C761BC}" type="parTrans" cxnId="{8A6272C4-1677-4458-96B8-D44EE334C186}">
      <dgm:prSet/>
      <dgm:spPr/>
      <dgm:t>
        <a:bodyPr/>
        <a:lstStyle/>
        <a:p>
          <a:endParaRPr lang="en-AU"/>
        </a:p>
      </dgm:t>
    </dgm:pt>
    <dgm:pt modelId="{DDF8BB59-737E-4A4F-B93D-19F459AAEE90}" type="sibTrans" cxnId="{8A6272C4-1677-4458-96B8-D44EE334C186}">
      <dgm:prSet/>
      <dgm:spPr/>
      <dgm:t>
        <a:bodyPr/>
        <a:lstStyle/>
        <a:p>
          <a:endParaRPr lang="en-AU"/>
        </a:p>
      </dgm:t>
    </dgm:pt>
    <dgm:pt modelId="{8CEE0127-DF0E-4A4F-B503-F8B6C7E0FFCD}">
      <dgm:prSet phldrT="[Text]"/>
      <dgm:spPr/>
      <dgm:t>
        <a:bodyPr/>
        <a:lstStyle/>
        <a:p>
          <a:r>
            <a:rPr lang="en-AU" dirty="0" smtClean="0"/>
            <a:t>Background </a:t>
          </a:r>
          <a:endParaRPr lang="en-AU" dirty="0"/>
        </a:p>
      </dgm:t>
    </dgm:pt>
    <dgm:pt modelId="{12A05AE7-8768-4CA3-A7D2-7C8AB92D032E}" type="parTrans" cxnId="{5EE22F91-E095-4C69-9111-D04BEB369D21}">
      <dgm:prSet/>
      <dgm:spPr/>
      <dgm:t>
        <a:bodyPr/>
        <a:lstStyle/>
        <a:p>
          <a:endParaRPr lang="en-AU"/>
        </a:p>
      </dgm:t>
    </dgm:pt>
    <dgm:pt modelId="{CDE62CAC-3948-4BB8-87B3-58594D211EAB}" type="sibTrans" cxnId="{5EE22F91-E095-4C69-9111-D04BEB369D21}">
      <dgm:prSet/>
      <dgm:spPr/>
      <dgm:t>
        <a:bodyPr/>
        <a:lstStyle/>
        <a:p>
          <a:endParaRPr lang="en-AU"/>
        </a:p>
      </dgm:t>
    </dgm:pt>
    <dgm:pt modelId="{59F717B3-8682-45F6-9B9A-A50FA5EB24F7}">
      <dgm:prSet phldrT="[Text]"/>
      <dgm:spPr/>
      <dgm:t>
        <a:bodyPr/>
        <a:lstStyle/>
        <a:p>
          <a:r>
            <a:rPr lang="en-AU" dirty="0" smtClean="0"/>
            <a:t>Update</a:t>
          </a:r>
          <a:endParaRPr lang="en-AU" dirty="0"/>
        </a:p>
      </dgm:t>
    </dgm:pt>
    <dgm:pt modelId="{17AB461D-1890-4661-A7D5-A6930467A52E}" type="parTrans" cxnId="{6F958B41-BCC8-4FBB-9889-23F83E530C73}">
      <dgm:prSet/>
      <dgm:spPr/>
      <dgm:t>
        <a:bodyPr/>
        <a:lstStyle/>
        <a:p>
          <a:endParaRPr lang="en-AU"/>
        </a:p>
      </dgm:t>
    </dgm:pt>
    <dgm:pt modelId="{C4DDC440-D323-4087-8538-BBD12B8ED9DC}" type="sibTrans" cxnId="{6F958B41-BCC8-4FBB-9889-23F83E530C73}">
      <dgm:prSet/>
      <dgm:spPr/>
      <dgm:t>
        <a:bodyPr/>
        <a:lstStyle/>
        <a:p>
          <a:endParaRPr lang="en-AU"/>
        </a:p>
      </dgm:t>
    </dgm:pt>
    <dgm:pt modelId="{E258DF5E-9BDD-4958-A3C2-047BBD51311D}">
      <dgm:prSet phldrT="[Text]"/>
      <dgm:spPr/>
      <dgm:t>
        <a:bodyPr/>
        <a:lstStyle/>
        <a:p>
          <a:r>
            <a:rPr lang="en-AU" dirty="0" smtClean="0"/>
            <a:t>Financial services </a:t>
          </a:r>
          <a:endParaRPr lang="en-AU" dirty="0"/>
        </a:p>
      </dgm:t>
    </dgm:pt>
    <dgm:pt modelId="{10A1BDB4-E1A9-45D4-BAFA-10936AD454E5}" type="parTrans" cxnId="{B8A10626-3F64-4E68-8343-D626D56B548C}">
      <dgm:prSet/>
      <dgm:spPr/>
      <dgm:t>
        <a:bodyPr/>
        <a:lstStyle/>
        <a:p>
          <a:endParaRPr lang="en-AU"/>
        </a:p>
      </dgm:t>
    </dgm:pt>
    <dgm:pt modelId="{A1E5C769-9768-4605-B2C0-06F61B175B9E}" type="sibTrans" cxnId="{B8A10626-3F64-4E68-8343-D626D56B548C}">
      <dgm:prSet/>
      <dgm:spPr/>
      <dgm:t>
        <a:bodyPr/>
        <a:lstStyle/>
        <a:p>
          <a:endParaRPr lang="en-AU"/>
        </a:p>
      </dgm:t>
    </dgm:pt>
    <dgm:pt modelId="{1BC62DB3-FABA-4C4C-902F-74EFF33F2C0C}">
      <dgm:prSet phldrT="[Text]"/>
      <dgm:spPr/>
      <dgm:t>
        <a:bodyPr/>
        <a:lstStyle/>
        <a:p>
          <a:r>
            <a:rPr lang="en-AU" dirty="0" smtClean="0"/>
            <a:t>AR or own license</a:t>
          </a:r>
          <a:endParaRPr lang="en-AU" dirty="0"/>
        </a:p>
      </dgm:t>
    </dgm:pt>
    <dgm:pt modelId="{8B9C639D-C935-4DA8-AF3F-D0C860AAF1B1}" type="parTrans" cxnId="{C363FDE5-FFC9-4C9C-905C-F04CFBBC1F19}">
      <dgm:prSet/>
      <dgm:spPr/>
      <dgm:t>
        <a:bodyPr/>
        <a:lstStyle/>
        <a:p>
          <a:endParaRPr lang="en-AU"/>
        </a:p>
      </dgm:t>
    </dgm:pt>
    <dgm:pt modelId="{AB7AF287-7BF5-474A-A919-C32FAE36CE36}" type="sibTrans" cxnId="{C363FDE5-FFC9-4C9C-905C-F04CFBBC1F19}">
      <dgm:prSet/>
      <dgm:spPr/>
      <dgm:t>
        <a:bodyPr/>
        <a:lstStyle/>
        <a:p>
          <a:endParaRPr lang="en-AU"/>
        </a:p>
      </dgm:t>
    </dgm:pt>
    <dgm:pt modelId="{C77E2834-9E46-445A-85A8-1CA6ED7E8A5F}">
      <dgm:prSet phldrT="[Text]"/>
      <dgm:spPr/>
      <dgm:t>
        <a:bodyPr/>
        <a:lstStyle/>
        <a:p>
          <a:r>
            <a:rPr lang="en-AU" dirty="0" smtClean="0"/>
            <a:t>What is IPA doing for Members</a:t>
          </a:r>
          <a:endParaRPr lang="en-AU" dirty="0"/>
        </a:p>
      </dgm:t>
    </dgm:pt>
    <dgm:pt modelId="{B26F41F1-320F-46E3-951E-B6CD5F1D6A96}" type="parTrans" cxnId="{9E77EA40-F7FD-4B81-9100-5500F0AD552D}">
      <dgm:prSet/>
      <dgm:spPr/>
      <dgm:t>
        <a:bodyPr/>
        <a:lstStyle/>
        <a:p>
          <a:endParaRPr lang="en-AU"/>
        </a:p>
      </dgm:t>
    </dgm:pt>
    <dgm:pt modelId="{79E2326A-CC27-4337-B9C8-5999F08BC3A5}" type="sibTrans" cxnId="{9E77EA40-F7FD-4B81-9100-5500F0AD552D}">
      <dgm:prSet/>
      <dgm:spPr/>
      <dgm:t>
        <a:bodyPr/>
        <a:lstStyle/>
        <a:p>
          <a:endParaRPr lang="en-AU"/>
        </a:p>
      </dgm:t>
    </dgm:pt>
    <dgm:pt modelId="{3D2E434F-B05F-492C-8552-8569A2345B8B}">
      <dgm:prSet phldrT="[Text]"/>
      <dgm:spPr/>
      <dgm:t>
        <a:bodyPr/>
        <a:lstStyle/>
        <a:p>
          <a:r>
            <a:rPr lang="en-AU" dirty="0" smtClean="0"/>
            <a:t>Options</a:t>
          </a:r>
          <a:endParaRPr lang="en-AU" dirty="0"/>
        </a:p>
      </dgm:t>
    </dgm:pt>
    <dgm:pt modelId="{C0C22325-14E5-41AF-BF02-DF545133F73E}" type="parTrans" cxnId="{4B21643C-CA3E-4D3D-B51A-F0CF19B655A6}">
      <dgm:prSet/>
      <dgm:spPr/>
      <dgm:t>
        <a:bodyPr/>
        <a:lstStyle/>
        <a:p>
          <a:endParaRPr lang="en-AU"/>
        </a:p>
      </dgm:t>
    </dgm:pt>
    <dgm:pt modelId="{C824A00E-9104-43A3-B47F-AD1C5EAAF3E6}" type="sibTrans" cxnId="{4B21643C-CA3E-4D3D-B51A-F0CF19B655A6}">
      <dgm:prSet/>
      <dgm:spPr/>
      <dgm:t>
        <a:bodyPr/>
        <a:lstStyle/>
        <a:p>
          <a:endParaRPr lang="en-AU"/>
        </a:p>
      </dgm:t>
    </dgm:pt>
    <dgm:pt modelId="{DF560120-8A71-46F2-B344-CCA4341904AA}">
      <dgm:prSet phldrT="[Text]"/>
      <dgm:spPr/>
      <dgm:t>
        <a:bodyPr/>
        <a:lstStyle/>
        <a:p>
          <a:r>
            <a:rPr lang="en-AU" dirty="0" smtClean="0"/>
            <a:t>Challenges</a:t>
          </a:r>
          <a:endParaRPr lang="en-AU" dirty="0"/>
        </a:p>
      </dgm:t>
    </dgm:pt>
    <dgm:pt modelId="{29E4CE7E-94F8-4F93-A593-3B7E558C4B26}" type="parTrans" cxnId="{59D485FF-BD2C-422C-9AB1-66EF9F223624}">
      <dgm:prSet/>
      <dgm:spPr/>
      <dgm:t>
        <a:bodyPr/>
        <a:lstStyle/>
        <a:p>
          <a:endParaRPr lang="en-AU"/>
        </a:p>
      </dgm:t>
    </dgm:pt>
    <dgm:pt modelId="{E856DA03-EC8B-403E-B7AA-C37A7210D8D3}" type="sibTrans" cxnId="{59D485FF-BD2C-422C-9AB1-66EF9F223624}">
      <dgm:prSet/>
      <dgm:spPr/>
      <dgm:t>
        <a:bodyPr/>
        <a:lstStyle/>
        <a:p>
          <a:endParaRPr lang="en-AU"/>
        </a:p>
      </dgm:t>
    </dgm:pt>
    <dgm:pt modelId="{F760B0BA-19C7-4A4D-86CB-A14E24EBE485}">
      <dgm:prSet phldrT="[Text]"/>
      <dgm:spPr/>
      <dgm:t>
        <a:bodyPr/>
        <a:lstStyle/>
        <a:p>
          <a:r>
            <a:rPr lang="en-AU" dirty="0" smtClean="0"/>
            <a:t>Decision-making process</a:t>
          </a:r>
          <a:endParaRPr lang="en-AU" dirty="0"/>
        </a:p>
      </dgm:t>
    </dgm:pt>
    <dgm:pt modelId="{8DB0DDAF-A411-4FBF-B053-FE593B45687E}" type="parTrans" cxnId="{5F737D3E-2490-4C72-9514-2692B678C412}">
      <dgm:prSet/>
      <dgm:spPr/>
      <dgm:t>
        <a:bodyPr/>
        <a:lstStyle/>
        <a:p>
          <a:endParaRPr lang="en-AU"/>
        </a:p>
      </dgm:t>
    </dgm:pt>
    <dgm:pt modelId="{5D656C9D-51F6-462D-840A-9C24B043CE21}" type="sibTrans" cxnId="{5F737D3E-2490-4C72-9514-2692B678C412}">
      <dgm:prSet/>
      <dgm:spPr/>
      <dgm:t>
        <a:bodyPr/>
        <a:lstStyle/>
        <a:p>
          <a:endParaRPr lang="en-AU"/>
        </a:p>
      </dgm:t>
    </dgm:pt>
    <dgm:pt modelId="{AB9E4D6B-335F-418B-BFBF-73828034EDD1}" type="pres">
      <dgm:prSet presAssocID="{64AFF26C-3D50-4DDC-AD63-8702F3FB82D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DD406D7E-0079-47DC-ACFB-29C3100E5B1D}" type="pres">
      <dgm:prSet presAssocID="{F8DF3486-B040-482B-BD8D-BEEFD8EFB78D}" presName="linNode" presStyleCnt="0"/>
      <dgm:spPr/>
    </dgm:pt>
    <dgm:pt modelId="{0E7D1295-65AD-4008-B793-906C93E15F5C}" type="pres">
      <dgm:prSet presAssocID="{F8DF3486-B040-482B-BD8D-BEEFD8EFB78D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EC3D6984-C677-41AC-A5A1-096343F29F9E}" type="pres">
      <dgm:prSet presAssocID="{F8DF3486-B040-482B-BD8D-BEEFD8EFB78D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33917A9A-2448-4B38-9755-D4DA0035AF04}" type="pres">
      <dgm:prSet presAssocID="{C43D2407-C509-4D66-857B-15BABBEFEE21}" presName="sp" presStyleCnt="0"/>
      <dgm:spPr/>
    </dgm:pt>
    <dgm:pt modelId="{2A7C3B9F-66B7-4B3E-8B17-28D5D414BA82}" type="pres">
      <dgm:prSet presAssocID="{2E4ED069-08A7-4CC5-A941-49D4FD3737B3}" presName="linNode" presStyleCnt="0"/>
      <dgm:spPr/>
    </dgm:pt>
    <dgm:pt modelId="{992C3611-2FB6-4ECE-9536-035EDEA9AD76}" type="pres">
      <dgm:prSet presAssocID="{2E4ED069-08A7-4CC5-A941-49D4FD3737B3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80777651-992B-40BF-B818-74AAB9CC3E62}" type="pres">
      <dgm:prSet presAssocID="{2E4ED069-08A7-4CC5-A941-49D4FD3737B3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D5434702-E0BA-4EB4-87A7-97A6D4578CAD}" type="pres">
      <dgm:prSet presAssocID="{DDF8BB59-737E-4A4F-B93D-19F459AAEE90}" presName="sp" presStyleCnt="0"/>
      <dgm:spPr/>
    </dgm:pt>
    <dgm:pt modelId="{88EFA1C8-E02A-4D73-BA54-786E208735F7}" type="pres">
      <dgm:prSet presAssocID="{E258DF5E-9BDD-4958-A3C2-047BBD51311D}" presName="linNode" presStyleCnt="0"/>
      <dgm:spPr/>
    </dgm:pt>
    <dgm:pt modelId="{28ADF104-3E5C-450E-9AD6-45F1E93B37B8}" type="pres">
      <dgm:prSet presAssocID="{E258DF5E-9BDD-4958-A3C2-047BBD51311D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05D3D1FE-9EBA-4F56-9690-D8FA2B3C7FBA}" type="pres">
      <dgm:prSet presAssocID="{E258DF5E-9BDD-4958-A3C2-047BBD51311D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6BA8446B-F862-406B-A582-5EE3F86F2362}" type="presOf" srcId="{1BC62DB3-FABA-4C4C-902F-74EFF33F2C0C}" destId="{05D3D1FE-9EBA-4F56-9690-D8FA2B3C7FBA}" srcOrd="0" destOrd="1" presId="urn:microsoft.com/office/officeart/2005/8/layout/vList5"/>
    <dgm:cxn modelId="{A81EE83C-BDEF-4A8F-8115-76F715D2118F}" srcId="{F8DF3486-B040-482B-BD8D-BEEFD8EFB78D}" destId="{E611629D-9EBC-48E1-973A-8068E36A9D49}" srcOrd="2" destOrd="0" parTransId="{7105DF0E-F362-4B58-9DDB-1373CEA9AFD3}" sibTransId="{E46C43DA-A8CC-4CE2-BFC7-DFE43797C66B}"/>
    <dgm:cxn modelId="{EF6CB0CD-71D7-4213-A082-CA168E30DF2C}" type="presOf" srcId="{F760B0BA-19C7-4A4D-86CB-A14E24EBE485}" destId="{05D3D1FE-9EBA-4F56-9690-D8FA2B3C7FBA}" srcOrd="0" destOrd="0" presId="urn:microsoft.com/office/officeart/2005/8/layout/vList5"/>
    <dgm:cxn modelId="{A147D9F2-7391-4360-88CB-08B38C408EA0}" type="presOf" srcId="{E258DF5E-9BDD-4958-A3C2-047BBD51311D}" destId="{28ADF104-3E5C-450E-9AD6-45F1E93B37B8}" srcOrd="0" destOrd="0" presId="urn:microsoft.com/office/officeart/2005/8/layout/vList5"/>
    <dgm:cxn modelId="{A34EBE86-7911-4244-8F5E-A8CE5391E0E7}" type="presOf" srcId="{2E4ED069-08A7-4CC5-A941-49D4FD3737B3}" destId="{992C3611-2FB6-4ECE-9536-035EDEA9AD76}" srcOrd="0" destOrd="0" presId="urn:microsoft.com/office/officeart/2005/8/layout/vList5"/>
    <dgm:cxn modelId="{6F958B41-BCC8-4FBB-9889-23F83E530C73}" srcId="{2E4ED069-08A7-4CC5-A941-49D4FD3737B3}" destId="{59F717B3-8682-45F6-9B9A-A50FA5EB24F7}" srcOrd="1" destOrd="0" parTransId="{17AB461D-1890-4661-A7D5-A6930467A52E}" sibTransId="{C4DDC440-D323-4087-8538-BBD12B8ED9DC}"/>
    <dgm:cxn modelId="{FA801F63-33D0-484D-BBBC-67D10931C9ED}" type="presOf" srcId="{7CB374BE-C4E0-430B-9327-B693D14F0539}" destId="{EC3D6984-C677-41AC-A5A1-096343F29F9E}" srcOrd="0" destOrd="0" presId="urn:microsoft.com/office/officeart/2005/8/layout/vList5"/>
    <dgm:cxn modelId="{9E77EA40-F7FD-4B81-9100-5500F0AD552D}" srcId="{E258DF5E-9BDD-4958-A3C2-047BBD51311D}" destId="{C77E2834-9E46-445A-85A8-1CA6ED7E8A5F}" srcOrd="2" destOrd="0" parTransId="{B26F41F1-320F-46E3-951E-B6CD5F1D6A96}" sibTransId="{79E2326A-CC27-4337-B9C8-5999F08BC3A5}"/>
    <dgm:cxn modelId="{2EE73BDC-DD66-4421-9666-C425C2B18077}" type="presOf" srcId="{8CEE0127-DF0E-4A4F-B503-F8B6C7E0FFCD}" destId="{80777651-992B-40BF-B818-74AAB9CC3E62}" srcOrd="0" destOrd="0" presId="urn:microsoft.com/office/officeart/2005/8/layout/vList5"/>
    <dgm:cxn modelId="{858204B4-9169-4629-B86D-26906E97A965}" srcId="{F8DF3486-B040-482B-BD8D-BEEFD8EFB78D}" destId="{7CB374BE-C4E0-430B-9327-B693D14F0539}" srcOrd="0" destOrd="0" parTransId="{5F1C8F31-389E-42BE-9748-B4AF50737790}" sibTransId="{5C6B9640-2361-45CB-910A-12C781EA6826}"/>
    <dgm:cxn modelId="{B8A10626-3F64-4E68-8343-D626D56B548C}" srcId="{64AFF26C-3D50-4DDC-AD63-8702F3FB82D2}" destId="{E258DF5E-9BDD-4958-A3C2-047BBD51311D}" srcOrd="2" destOrd="0" parTransId="{10A1BDB4-E1A9-45D4-BAFA-10936AD454E5}" sibTransId="{A1E5C769-9768-4605-B2C0-06F61B175B9E}"/>
    <dgm:cxn modelId="{98C084AC-4F23-4224-B354-E84B777D963C}" type="presOf" srcId="{3D2E434F-B05F-492C-8552-8569A2345B8B}" destId="{80777651-992B-40BF-B818-74AAB9CC3E62}" srcOrd="0" destOrd="2" presId="urn:microsoft.com/office/officeart/2005/8/layout/vList5"/>
    <dgm:cxn modelId="{6E80AB00-F9D9-4E77-BCC8-44BC28DFCC53}" srcId="{64AFF26C-3D50-4DDC-AD63-8702F3FB82D2}" destId="{F8DF3486-B040-482B-BD8D-BEEFD8EFB78D}" srcOrd="0" destOrd="0" parTransId="{9856A2F3-CBF2-4877-9834-923FF5F65F4E}" sibTransId="{C43D2407-C509-4D66-857B-15BABBEFEE21}"/>
    <dgm:cxn modelId="{C363FDE5-FFC9-4C9C-905C-F04CFBBC1F19}" srcId="{E258DF5E-9BDD-4958-A3C2-047BBD51311D}" destId="{1BC62DB3-FABA-4C4C-902F-74EFF33F2C0C}" srcOrd="1" destOrd="0" parTransId="{8B9C639D-C935-4DA8-AF3F-D0C860AAF1B1}" sibTransId="{AB7AF287-7BF5-474A-A919-C32FAE36CE36}"/>
    <dgm:cxn modelId="{05141396-EEAD-4AB2-AE0C-2B48CEB4A98A}" type="presOf" srcId="{64AFF26C-3D50-4DDC-AD63-8702F3FB82D2}" destId="{AB9E4D6B-335F-418B-BFBF-73828034EDD1}" srcOrd="0" destOrd="0" presId="urn:microsoft.com/office/officeart/2005/8/layout/vList5"/>
    <dgm:cxn modelId="{E09BCADF-6113-4627-B87A-6BE22F9ED058}" type="presOf" srcId="{F8DF3486-B040-482B-BD8D-BEEFD8EFB78D}" destId="{0E7D1295-65AD-4008-B793-906C93E15F5C}" srcOrd="0" destOrd="0" presId="urn:microsoft.com/office/officeart/2005/8/layout/vList5"/>
    <dgm:cxn modelId="{5F737D3E-2490-4C72-9514-2692B678C412}" srcId="{E258DF5E-9BDD-4958-A3C2-047BBD51311D}" destId="{F760B0BA-19C7-4A4D-86CB-A14E24EBE485}" srcOrd="0" destOrd="0" parTransId="{8DB0DDAF-A411-4FBF-B053-FE593B45687E}" sibTransId="{5D656C9D-51F6-462D-840A-9C24B043CE21}"/>
    <dgm:cxn modelId="{BDC13106-412E-4749-AC55-9E7822226827}" type="presOf" srcId="{E611629D-9EBC-48E1-973A-8068E36A9D49}" destId="{EC3D6984-C677-41AC-A5A1-096343F29F9E}" srcOrd="0" destOrd="2" presId="urn:microsoft.com/office/officeart/2005/8/layout/vList5"/>
    <dgm:cxn modelId="{8A6272C4-1677-4458-96B8-D44EE334C186}" srcId="{64AFF26C-3D50-4DDC-AD63-8702F3FB82D2}" destId="{2E4ED069-08A7-4CC5-A941-49D4FD3737B3}" srcOrd="1" destOrd="0" parTransId="{776886C6-011A-498D-9C6E-D515B7C761BC}" sibTransId="{DDF8BB59-737E-4A4F-B93D-19F459AAEE90}"/>
    <dgm:cxn modelId="{5EE22F91-E095-4C69-9111-D04BEB369D21}" srcId="{2E4ED069-08A7-4CC5-A941-49D4FD3737B3}" destId="{8CEE0127-DF0E-4A4F-B503-F8B6C7E0FFCD}" srcOrd="0" destOrd="0" parTransId="{12A05AE7-8768-4CA3-A7D2-7C8AB92D032E}" sibTransId="{CDE62CAC-3948-4BB8-87B3-58594D211EAB}"/>
    <dgm:cxn modelId="{19B6B4A9-ADDE-43CF-AC60-547BF53FB29D}" type="presOf" srcId="{59F717B3-8682-45F6-9B9A-A50FA5EB24F7}" destId="{80777651-992B-40BF-B818-74AAB9CC3E62}" srcOrd="0" destOrd="1" presId="urn:microsoft.com/office/officeart/2005/8/layout/vList5"/>
    <dgm:cxn modelId="{4B21643C-CA3E-4D3D-B51A-F0CF19B655A6}" srcId="{2E4ED069-08A7-4CC5-A941-49D4FD3737B3}" destId="{3D2E434F-B05F-492C-8552-8569A2345B8B}" srcOrd="2" destOrd="0" parTransId="{C0C22325-14E5-41AF-BF02-DF545133F73E}" sibTransId="{C824A00E-9104-43A3-B47F-AD1C5EAAF3E6}"/>
    <dgm:cxn modelId="{59D485FF-BD2C-422C-9AB1-66EF9F223624}" srcId="{F8DF3486-B040-482B-BD8D-BEEFD8EFB78D}" destId="{DF560120-8A71-46F2-B344-CCA4341904AA}" srcOrd="1" destOrd="0" parTransId="{29E4CE7E-94F8-4F93-A593-3B7E558C4B26}" sibTransId="{E856DA03-EC8B-403E-B7AA-C37A7210D8D3}"/>
    <dgm:cxn modelId="{6E647EA9-A901-4C69-A409-416B123335F5}" type="presOf" srcId="{C77E2834-9E46-445A-85A8-1CA6ED7E8A5F}" destId="{05D3D1FE-9EBA-4F56-9690-D8FA2B3C7FBA}" srcOrd="0" destOrd="2" presId="urn:microsoft.com/office/officeart/2005/8/layout/vList5"/>
    <dgm:cxn modelId="{DF604095-0F50-4005-8B45-C6035CC08A9C}" type="presOf" srcId="{DF560120-8A71-46F2-B344-CCA4341904AA}" destId="{EC3D6984-C677-41AC-A5A1-096343F29F9E}" srcOrd="0" destOrd="1" presId="urn:microsoft.com/office/officeart/2005/8/layout/vList5"/>
    <dgm:cxn modelId="{1D86ECCD-D55D-4E88-841A-05776CB1389F}" type="presParOf" srcId="{AB9E4D6B-335F-418B-BFBF-73828034EDD1}" destId="{DD406D7E-0079-47DC-ACFB-29C3100E5B1D}" srcOrd="0" destOrd="0" presId="urn:microsoft.com/office/officeart/2005/8/layout/vList5"/>
    <dgm:cxn modelId="{78B51E47-90C0-4E67-AB3B-59A8C4BAB706}" type="presParOf" srcId="{DD406D7E-0079-47DC-ACFB-29C3100E5B1D}" destId="{0E7D1295-65AD-4008-B793-906C93E15F5C}" srcOrd="0" destOrd="0" presId="urn:microsoft.com/office/officeart/2005/8/layout/vList5"/>
    <dgm:cxn modelId="{BFD3368F-5035-417F-9C92-EC4AEA9803F0}" type="presParOf" srcId="{DD406D7E-0079-47DC-ACFB-29C3100E5B1D}" destId="{EC3D6984-C677-41AC-A5A1-096343F29F9E}" srcOrd="1" destOrd="0" presId="urn:microsoft.com/office/officeart/2005/8/layout/vList5"/>
    <dgm:cxn modelId="{DDA66971-2146-46B4-B933-C871257D269E}" type="presParOf" srcId="{AB9E4D6B-335F-418B-BFBF-73828034EDD1}" destId="{33917A9A-2448-4B38-9755-D4DA0035AF04}" srcOrd="1" destOrd="0" presId="urn:microsoft.com/office/officeart/2005/8/layout/vList5"/>
    <dgm:cxn modelId="{C35D985E-CB0F-4025-B689-1630A93D1509}" type="presParOf" srcId="{AB9E4D6B-335F-418B-BFBF-73828034EDD1}" destId="{2A7C3B9F-66B7-4B3E-8B17-28D5D414BA82}" srcOrd="2" destOrd="0" presId="urn:microsoft.com/office/officeart/2005/8/layout/vList5"/>
    <dgm:cxn modelId="{1FAE2B06-F946-41A1-A32A-3F6C66CB72A7}" type="presParOf" srcId="{2A7C3B9F-66B7-4B3E-8B17-28D5D414BA82}" destId="{992C3611-2FB6-4ECE-9536-035EDEA9AD76}" srcOrd="0" destOrd="0" presId="urn:microsoft.com/office/officeart/2005/8/layout/vList5"/>
    <dgm:cxn modelId="{89193E1C-289B-4A6F-912B-F1BFF3725903}" type="presParOf" srcId="{2A7C3B9F-66B7-4B3E-8B17-28D5D414BA82}" destId="{80777651-992B-40BF-B818-74AAB9CC3E62}" srcOrd="1" destOrd="0" presId="urn:microsoft.com/office/officeart/2005/8/layout/vList5"/>
    <dgm:cxn modelId="{E640E76F-5DAF-411C-A0B1-B36BACA1B4C5}" type="presParOf" srcId="{AB9E4D6B-335F-418B-BFBF-73828034EDD1}" destId="{D5434702-E0BA-4EB4-87A7-97A6D4578CAD}" srcOrd="3" destOrd="0" presId="urn:microsoft.com/office/officeart/2005/8/layout/vList5"/>
    <dgm:cxn modelId="{EBA0A477-471C-4798-91BB-F669CEDB8860}" type="presParOf" srcId="{AB9E4D6B-335F-418B-BFBF-73828034EDD1}" destId="{88EFA1C8-E02A-4D73-BA54-786E208735F7}" srcOrd="4" destOrd="0" presId="urn:microsoft.com/office/officeart/2005/8/layout/vList5"/>
    <dgm:cxn modelId="{22B2C50D-8B5A-493C-8A41-D8DE98E6FA43}" type="presParOf" srcId="{88EFA1C8-E02A-4D73-BA54-786E208735F7}" destId="{28ADF104-3E5C-450E-9AD6-45F1E93B37B8}" srcOrd="0" destOrd="0" presId="urn:microsoft.com/office/officeart/2005/8/layout/vList5"/>
    <dgm:cxn modelId="{82EAD8A8-CA69-4646-AF31-DE801D08F1E1}" type="presParOf" srcId="{88EFA1C8-E02A-4D73-BA54-786E208735F7}" destId="{05D3D1FE-9EBA-4F56-9690-D8FA2B3C7FB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7FF2F6D-D46B-4EF6-BE8B-6774ADEFF3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199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745380-88DF-4817-9A12-A9EA1CCA9615}" type="datetimeFigureOut">
              <a:rPr lang="en-AU" smtClean="0"/>
              <a:pPr/>
              <a:t>23/09/2015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9D9430-36CF-4F2F-B2D7-38689B171A7C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34244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D9430-36CF-4F2F-B2D7-38689B171A7C}" type="slidenum">
              <a:rPr lang="en-AU" smtClean="0"/>
              <a:pPr/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150294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D9430-36CF-4F2F-B2D7-38689B171A7C}" type="slidenum">
              <a:rPr lang="en-AU" smtClean="0"/>
              <a:pPr/>
              <a:t>31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002479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74" y="4716464"/>
            <a:ext cx="5433928" cy="44656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2" rIns="91424" bIns="45712"/>
          <a:lstStyle/>
          <a:p>
            <a:pPr>
              <a:buClr>
                <a:srgbClr val="FF6600"/>
              </a:buClr>
            </a:pPr>
            <a:endParaRPr lang="en-US" dirty="0" smtClean="0">
              <a:latin typeface="Arial" pitchFamily="34" charset="0"/>
              <a:ea typeface="ＭＳ Ｐゴシック" pitchFamily="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06846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latin typeface="Arial" pitchFamily="34" charset="0"/>
              <a:ea typeface="ＭＳ Ｐゴシック" pitchFamily="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25686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latin typeface="Arial" pitchFamily="34" charset="0"/>
              <a:ea typeface="ＭＳ Ｐゴシック" pitchFamily="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53932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74" y="4716464"/>
            <a:ext cx="5433928" cy="44656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2" rIns="91424" bIns="45712"/>
          <a:lstStyle/>
          <a:p>
            <a:pPr>
              <a:buClr>
                <a:srgbClr val="FF6600"/>
              </a:buClr>
            </a:pPr>
            <a:endParaRPr lang="en-US" dirty="0" smtClean="0">
              <a:latin typeface="Arial" pitchFamily="34" charset="0"/>
              <a:ea typeface="ＭＳ Ｐゴシック" pitchFamily="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82653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D9430-36CF-4F2F-B2D7-38689B171A7C}" type="slidenum">
              <a:rPr lang="en-AU" smtClean="0"/>
              <a:pPr/>
              <a:t>40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85690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latin typeface="Arial" pitchFamily="34" charset="0"/>
              <a:ea typeface="ＭＳ Ｐゴシック" pitchFamily="16" charset="-128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1pPr>
            <a:lvl2pPr marL="742950" indent="-285750" defTabSz="912813" eaLnBrk="0" hangingPunct="0"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2pPr>
            <a:lvl3pPr marL="1143000" indent="-228600" defTabSz="912813" eaLnBrk="0" hangingPunct="0"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3pPr>
            <a:lvl4pPr marL="1600200" indent="-228600" defTabSz="912813" eaLnBrk="0" hangingPunct="0"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4pPr>
            <a:lvl5pPr marL="2057400" indent="-228600" defTabSz="912813" eaLnBrk="0" hangingPunct="0"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9pPr>
          </a:lstStyle>
          <a:p>
            <a:pPr eaLnBrk="1" hangingPunct="1"/>
            <a:fld id="{C22552E9-1F7E-4D12-8148-6DB794852A28}" type="slidenum">
              <a:rPr lang="zh-TW" altLang="en-AU" sz="1200" b="0" smtClean="0">
                <a:solidFill>
                  <a:schemeClr val="tx1"/>
                </a:solidFill>
                <a:ea typeface="新細明體" charset="-120"/>
              </a:rPr>
              <a:pPr eaLnBrk="1" hangingPunct="1"/>
              <a:t>3</a:t>
            </a:fld>
            <a:endParaRPr lang="en-AU" altLang="zh-TW" sz="1200" b="0" dirty="0" smtClean="0">
              <a:solidFill>
                <a:schemeClr val="tx1"/>
              </a:solidFill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785823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latin typeface="Arial" pitchFamily="34" charset="0"/>
              <a:ea typeface="ＭＳ Ｐゴシック" pitchFamily="16" charset="-128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1pPr>
            <a:lvl2pPr marL="742950" indent="-285750" defTabSz="912813" eaLnBrk="0" hangingPunct="0"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2pPr>
            <a:lvl3pPr marL="1143000" indent="-228600" defTabSz="912813" eaLnBrk="0" hangingPunct="0"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3pPr>
            <a:lvl4pPr marL="1600200" indent="-228600" defTabSz="912813" eaLnBrk="0" hangingPunct="0"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4pPr>
            <a:lvl5pPr marL="2057400" indent="-228600" defTabSz="912813" eaLnBrk="0" hangingPunct="0"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9pPr>
          </a:lstStyle>
          <a:p>
            <a:pPr eaLnBrk="1" hangingPunct="1"/>
            <a:fld id="{C22552E9-1F7E-4D12-8148-6DB794852A28}" type="slidenum">
              <a:rPr lang="zh-TW" altLang="en-AU" sz="1200" b="0" smtClean="0">
                <a:solidFill>
                  <a:schemeClr val="tx1"/>
                </a:solidFill>
                <a:ea typeface="新細明體" charset="-120"/>
              </a:rPr>
              <a:pPr eaLnBrk="1" hangingPunct="1"/>
              <a:t>15</a:t>
            </a:fld>
            <a:endParaRPr lang="en-AU" altLang="zh-TW" sz="1200" b="0" dirty="0" smtClean="0">
              <a:solidFill>
                <a:schemeClr val="tx1"/>
              </a:solidFill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49705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D9430-36CF-4F2F-B2D7-38689B171A7C}" type="slidenum">
              <a:rPr lang="en-AU" smtClean="0"/>
              <a:pPr/>
              <a:t>16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144265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D9430-36CF-4F2F-B2D7-38689B171A7C}" type="slidenum">
              <a:rPr lang="en-AU" smtClean="0"/>
              <a:pPr/>
              <a:t>17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986354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latin typeface="Arial" pitchFamily="34" charset="0"/>
              <a:ea typeface="ＭＳ Ｐゴシック" pitchFamily="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6121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74" y="4716464"/>
            <a:ext cx="5433928" cy="44656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2" rIns="91424" bIns="45712"/>
          <a:lstStyle/>
          <a:p>
            <a:pPr>
              <a:buClr>
                <a:srgbClr val="FF6600"/>
              </a:buClr>
            </a:pPr>
            <a:endParaRPr lang="en-US" dirty="0" smtClean="0">
              <a:latin typeface="Arial" pitchFamily="34" charset="0"/>
              <a:ea typeface="ＭＳ Ｐゴシック" pitchFamily="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79610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latin typeface="Arial" pitchFamily="34" charset="0"/>
              <a:ea typeface="ＭＳ Ｐゴシック" pitchFamily="16" charset="-128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1pPr>
            <a:lvl2pPr marL="742950" indent="-285750" defTabSz="912813" eaLnBrk="0" hangingPunct="0"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2pPr>
            <a:lvl3pPr marL="1143000" indent="-228600" defTabSz="912813" eaLnBrk="0" hangingPunct="0"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3pPr>
            <a:lvl4pPr marL="1600200" indent="-228600" defTabSz="912813" eaLnBrk="0" hangingPunct="0"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4pPr>
            <a:lvl5pPr marL="2057400" indent="-228600" defTabSz="912813" eaLnBrk="0" hangingPunct="0"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9pPr>
          </a:lstStyle>
          <a:p>
            <a:pPr eaLnBrk="1" hangingPunct="1"/>
            <a:fld id="{C22552E9-1F7E-4D12-8148-6DB794852A28}" type="slidenum">
              <a:rPr lang="zh-TW" altLang="en-AU" sz="1200" b="0" smtClean="0">
                <a:solidFill>
                  <a:schemeClr val="tx1"/>
                </a:solidFill>
                <a:ea typeface="新細明體" charset="-120"/>
              </a:rPr>
              <a:pPr eaLnBrk="1" hangingPunct="1"/>
              <a:t>28</a:t>
            </a:fld>
            <a:endParaRPr lang="en-AU" altLang="zh-TW" sz="1200" b="0" dirty="0" smtClean="0">
              <a:solidFill>
                <a:schemeClr val="tx1"/>
              </a:solidFill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505395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latin typeface="Arial" pitchFamily="34" charset="0"/>
              <a:ea typeface="ＭＳ Ｐゴシック" pitchFamily="1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8166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PA_PPT page_print friendly cover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39691" cy="6858000"/>
          </a:xfrm>
          <a:prstGeom prst="rect">
            <a:avLst/>
          </a:prstGeom>
        </p:spPr>
      </p:pic>
      <p:sp>
        <p:nvSpPr>
          <p:cNvPr id="9" name="Text Box 1030"/>
          <p:cNvSpPr txBox="1">
            <a:spLocks noChangeArrowheads="1"/>
          </p:cNvSpPr>
          <p:nvPr userDrawn="1"/>
        </p:nvSpPr>
        <p:spPr bwMode="auto">
          <a:xfrm>
            <a:off x="381000" y="62484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Arial Bold"/>
                <a:cs typeface="Arial Bold"/>
              </a:rPr>
              <a:t>Tuesday, May 24, 2011</a:t>
            </a:r>
          </a:p>
        </p:txBody>
      </p:sp>
      <p:sp>
        <p:nvSpPr>
          <p:cNvPr id="11" name="Text Box 1030"/>
          <p:cNvSpPr txBox="1">
            <a:spLocks noChangeArrowheads="1"/>
          </p:cNvSpPr>
          <p:nvPr userDrawn="1"/>
        </p:nvSpPr>
        <p:spPr bwMode="auto">
          <a:xfrm>
            <a:off x="304800" y="5410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fld id="{D48A28CB-43AB-4E45-A0E7-09AB415C73E0}" type="datetime2">
              <a:rPr lang="en-US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old"/>
                <a:cs typeface="Arial Bold"/>
              </a:rPr>
              <a:pPr/>
              <a:t>Wednesday, September 23, 2015</a:t>
            </a:fld>
            <a:endParaRPr lang="en-US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Arial Bold"/>
              <a:cs typeface="Arial Bold"/>
            </a:endParaRPr>
          </a:p>
        </p:txBody>
      </p:sp>
      <p:sp>
        <p:nvSpPr>
          <p:cNvPr id="12" name="Text Box 1030"/>
          <p:cNvSpPr txBox="1">
            <a:spLocks noChangeArrowheads="1"/>
          </p:cNvSpPr>
          <p:nvPr userDrawn="1"/>
        </p:nvSpPr>
        <p:spPr bwMode="auto">
          <a:xfrm>
            <a:off x="8119200" y="5410200"/>
            <a:ext cx="720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fld id="{D97CA904-0D35-BB4A-AC1E-BF9DFA474FFB}" type="slidenum">
              <a:rPr lang="en-US" sz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old"/>
                <a:cs typeface="Arial Bold"/>
              </a:rPr>
              <a:pPr algn="r"/>
              <a:t>‹#›</a:t>
            </a:fld>
            <a:endParaRPr lang="en-US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Arial Bold"/>
              <a:cs typeface="Arial Bold"/>
            </a:endParaRPr>
          </a:p>
        </p:txBody>
      </p:sp>
      <p:sp>
        <p:nvSpPr>
          <p:cNvPr id="15" name="Title 14"/>
          <p:cNvSpPr>
            <a:spLocks noGrp="1"/>
          </p:cNvSpPr>
          <p:nvPr userDrawn="1">
            <p:ph type="title"/>
          </p:nvPr>
        </p:nvSpPr>
        <p:spPr>
          <a:xfrm>
            <a:off x="381000" y="2286000"/>
            <a:ext cx="6934200" cy="838200"/>
          </a:xfrm>
        </p:spPr>
        <p:txBody>
          <a:bodyPr/>
          <a:lstStyle>
            <a:lvl1pPr algn="l">
              <a:defRPr sz="2800" b="1" cap="all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endParaRPr lang="en-US" dirty="0"/>
          </a:p>
        </p:txBody>
      </p:sp>
      <p:sp>
        <p:nvSpPr>
          <p:cNvPr id="16" name="Text Placeholder 16"/>
          <p:cNvSpPr>
            <a:spLocks noGrp="1"/>
          </p:cNvSpPr>
          <p:nvPr userDrawn="1">
            <p:ph type="body" sz="quarter" idx="12"/>
          </p:nvPr>
        </p:nvSpPr>
        <p:spPr>
          <a:xfrm>
            <a:off x="381000" y="3429000"/>
            <a:ext cx="4191000" cy="990600"/>
          </a:xfrm>
        </p:spPr>
        <p:txBody>
          <a:bodyPr/>
          <a:lstStyle>
            <a:lvl1pPr algn="l"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5884"/>
            <a:ext cx="2133600" cy="36517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CE2CD10-3AF7-4ECA-9CA9-D6DEA3165737}" type="datetimeFigureOut">
              <a:rPr lang="en-AU"/>
              <a:pPr>
                <a:defRPr/>
              </a:pPr>
              <a:t>23/09/2015</a:t>
            </a:fld>
            <a:endParaRPr lang="en-A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5884"/>
            <a:ext cx="2895600" cy="365176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5884"/>
            <a:ext cx="2133600" cy="36517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0AF1BAAB-97E8-4591-B7D5-54FBEC4B2531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29357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PA_PPT page_print friendly inner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154" y="0"/>
            <a:ext cx="9139691" cy="6858000"/>
          </a:xfrm>
          <a:prstGeom prst="rect">
            <a:avLst/>
          </a:prstGeom>
        </p:spPr>
      </p:pic>
      <p:sp>
        <p:nvSpPr>
          <p:cNvPr id="10" name="Text Placeholder 17"/>
          <p:cNvSpPr>
            <a:spLocks noGrp="1"/>
          </p:cNvSpPr>
          <p:nvPr userDrawn="1">
            <p:ph type="body" sz="quarter" idx="17"/>
          </p:nvPr>
        </p:nvSpPr>
        <p:spPr>
          <a:xfrm>
            <a:off x="304800" y="1428697"/>
            <a:ext cx="5047720" cy="2269595"/>
          </a:xfrm>
        </p:spPr>
        <p:txBody>
          <a:bodyPr/>
          <a:lstStyle>
            <a:lvl1pPr marL="0" indent="0">
              <a:spcBef>
                <a:spcPts val="600"/>
              </a:spcBef>
              <a:buClr>
                <a:srgbClr val="E06C08"/>
              </a:buClr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Title 16"/>
          <p:cNvSpPr>
            <a:spLocks noGrp="1"/>
          </p:cNvSpPr>
          <p:nvPr userDrawn="1">
            <p:ph type="title"/>
          </p:nvPr>
        </p:nvSpPr>
        <p:spPr>
          <a:xfrm>
            <a:off x="304800" y="367793"/>
            <a:ext cx="6934200" cy="790580"/>
          </a:xfrm>
        </p:spPr>
        <p:txBody>
          <a:bodyPr/>
          <a:lstStyle>
            <a:lvl1pPr algn="l">
              <a:defRPr sz="2800" b="1" cap="all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21"/>
          </p:nvPr>
        </p:nvSpPr>
        <p:spPr>
          <a:xfrm>
            <a:off x="304800" y="5410200"/>
            <a:ext cx="3733800" cy="304800"/>
          </a:xfrm>
        </p:spPr>
        <p:txBody>
          <a:bodyPr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23"/>
          </p:nvPr>
        </p:nvSpPr>
        <p:spPr>
          <a:xfrm>
            <a:off x="7848600" y="5410200"/>
            <a:ext cx="1066800" cy="304800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D76D42A8-F03D-4FD3-A0CD-BB0CFFA4586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IPA_PPT page_print friendly inner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154" y="0"/>
            <a:ext cx="9139691" cy="6858000"/>
          </a:xfrm>
          <a:prstGeom prst="rect">
            <a:avLst/>
          </a:prstGeom>
        </p:spPr>
      </p:pic>
      <p:sp>
        <p:nvSpPr>
          <p:cNvPr id="13" name="Text Placeholder 17"/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304800" y="2057400"/>
            <a:ext cx="3960000" cy="2859600"/>
          </a:xfrm>
        </p:spPr>
        <p:txBody>
          <a:bodyPr wrap="none"/>
          <a:lstStyle>
            <a:lvl1pPr marL="0" indent="0">
              <a:spcBef>
                <a:spcPts val="600"/>
              </a:spcBef>
              <a:buClr>
                <a:srgbClr val="E06C08"/>
              </a:buClr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/>
              <a:t> Click to add bullet point</a:t>
            </a:r>
          </a:p>
          <a:p>
            <a:r>
              <a:rPr lang="en-US" dirty="0" smtClean="0"/>
              <a:t> Click to add bullet point</a:t>
            </a:r>
            <a:endParaRPr lang="en-US" dirty="0"/>
          </a:p>
        </p:txBody>
      </p:sp>
      <p:sp>
        <p:nvSpPr>
          <p:cNvPr id="14" name="Title 16"/>
          <p:cNvSpPr>
            <a:spLocks noGrp="1"/>
          </p:cNvSpPr>
          <p:nvPr userDrawn="1">
            <p:ph type="title"/>
          </p:nvPr>
        </p:nvSpPr>
        <p:spPr>
          <a:xfrm>
            <a:off x="304800" y="367793"/>
            <a:ext cx="6934200" cy="790580"/>
          </a:xfrm>
        </p:spPr>
        <p:txBody>
          <a:bodyPr/>
          <a:lstStyle>
            <a:lvl1pPr algn="l">
              <a:defRPr sz="2800" b="1" cap="all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5" name="Footer Placeholder 15"/>
          <p:cNvSpPr>
            <a:spLocks noGrp="1"/>
          </p:cNvSpPr>
          <p:nvPr>
            <p:ph type="ftr" sz="quarter" idx="21"/>
          </p:nvPr>
        </p:nvSpPr>
        <p:spPr>
          <a:xfrm>
            <a:off x="304800" y="5410200"/>
            <a:ext cx="3733800" cy="304800"/>
          </a:xfrm>
        </p:spPr>
        <p:txBody>
          <a:bodyPr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" name="Slide Number Placeholder 17"/>
          <p:cNvSpPr>
            <a:spLocks noGrp="1"/>
          </p:cNvSpPr>
          <p:nvPr>
            <p:ph type="sldNum" sz="quarter" idx="23"/>
          </p:nvPr>
        </p:nvSpPr>
        <p:spPr>
          <a:xfrm>
            <a:off x="7848600" y="5410200"/>
            <a:ext cx="1066800" cy="304800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D76D42A8-F03D-4FD3-A0CD-BB0CFFA4586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 userDrawn="1">
            <p:ph type="body" sz="quarter" idx="24" hasCustomPrompt="1"/>
          </p:nvPr>
        </p:nvSpPr>
        <p:spPr>
          <a:xfrm>
            <a:off x="4572000" y="2057400"/>
            <a:ext cx="3962400" cy="2855400"/>
          </a:xfrm>
        </p:spPr>
        <p:txBody>
          <a:bodyPr wrap="none"/>
          <a:lstStyle>
            <a:lvl1pPr marL="0" indent="0">
              <a:spcBef>
                <a:spcPts val="600"/>
              </a:spcBef>
              <a:buClr>
                <a:srgbClr val="E06C08"/>
              </a:buClr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/>
              <a:t> Click to add bullet point</a:t>
            </a:r>
          </a:p>
          <a:p>
            <a:r>
              <a:rPr lang="en-US" dirty="0" smtClean="0"/>
              <a:t> Click to add bullet point</a:t>
            </a:r>
          </a:p>
          <a:p>
            <a:endParaRPr lang="en-US" dirty="0"/>
          </a:p>
        </p:txBody>
      </p:sp>
      <p:sp>
        <p:nvSpPr>
          <p:cNvPr id="19" name="Text Placeholder 17"/>
          <p:cNvSpPr>
            <a:spLocks noGrp="1"/>
          </p:cNvSpPr>
          <p:nvPr userDrawn="1">
            <p:ph type="body" sz="quarter" idx="25" hasCustomPrompt="1"/>
          </p:nvPr>
        </p:nvSpPr>
        <p:spPr>
          <a:xfrm>
            <a:off x="304800" y="1524000"/>
            <a:ext cx="3960000" cy="457200"/>
          </a:xfrm>
        </p:spPr>
        <p:txBody>
          <a:bodyPr wrap="none"/>
          <a:lstStyle>
            <a:lvl1pPr marL="0" indent="0">
              <a:spcBef>
                <a:spcPts val="600"/>
              </a:spcBef>
              <a:buClr>
                <a:srgbClr val="E06C08"/>
              </a:buClr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/>
              <a:t>Column header</a:t>
            </a:r>
            <a:endParaRPr lang="en-US" dirty="0"/>
          </a:p>
        </p:txBody>
      </p:sp>
      <p:sp>
        <p:nvSpPr>
          <p:cNvPr id="20" name="Text Placeholder 17"/>
          <p:cNvSpPr>
            <a:spLocks noGrp="1"/>
          </p:cNvSpPr>
          <p:nvPr userDrawn="1">
            <p:ph type="body" sz="quarter" idx="26" hasCustomPrompt="1"/>
          </p:nvPr>
        </p:nvSpPr>
        <p:spPr>
          <a:xfrm>
            <a:off x="4572000" y="1524000"/>
            <a:ext cx="3960000" cy="457200"/>
          </a:xfrm>
        </p:spPr>
        <p:txBody>
          <a:bodyPr wrap="none"/>
          <a:lstStyle>
            <a:lvl1pPr marL="0" indent="0">
              <a:spcBef>
                <a:spcPts val="600"/>
              </a:spcBef>
              <a:buClr>
                <a:srgbClr val="E06C08"/>
              </a:buClr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/>
              <a:t>Column header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IPA_PPT page_print friendly inner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154" y="0"/>
            <a:ext cx="9139691" cy="6858000"/>
          </a:xfrm>
          <a:prstGeom prst="rect">
            <a:avLst/>
          </a:prstGeom>
        </p:spPr>
      </p:pic>
      <p:sp>
        <p:nvSpPr>
          <p:cNvPr id="9" name="Text Placeholder 17"/>
          <p:cNvSpPr>
            <a:spLocks noGrp="1"/>
          </p:cNvSpPr>
          <p:nvPr userDrawn="1">
            <p:ph type="body" sz="quarter" idx="17"/>
          </p:nvPr>
        </p:nvSpPr>
        <p:spPr>
          <a:xfrm>
            <a:off x="304800" y="2057400"/>
            <a:ext cx="3960000" cy="2859600"/>
          </a:xfrm>
        </p:spPr>
        <p:txBody>
          <a:bodyPr wrap="none"/>
          <a:lstStyle>
            <a:lvl1pPr marL="0" indent="0">
              <a:spcBef>
                <a:spcPts val="600"/>
              </a:spcBef>
              <a:buClr>
                <a:srgbClr val="E06C08"/>
              </a:buClr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Title 16"/>
          <p:cNvSpPr>
            <a:spLocks noGrp="1"/>
          </p:cNvSpPr>
          <p:nvPr userDrawn="1">
            <p:ph type="title"/>
          </p:nvPr>
        </p:nvSpPr>
        <p:spPr>
          <a:xfrm>
            <a:off x="304800" y="367793"/>
            <a:ext cx="6934200" cy="790580"/>
          </a:xfrm>
        </p:spPr>
        <p:txBody>
          <a:bodyPr/>
          <a:lstStyle>
            <a:lvl1pPr algn="l">
              <a:defRPr sz="2800" b="1" cap="all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Footer Placeholder 15"/>
          <p:cNvSpPr>
            <a:spLocks noGrp="1"/>
          </p:cNvSpPr>
          <p:nvPr>
            <p:ph type="ftr" sz="quarter" idx="21"/>
          </p:nvPr>
        </p:nvSpPr>
        <p:spPr>
          <a:xfrm>
            <a:off x="304800" y="5410200"/>
            <a:ext cx="3733800" cy="304800"/>
          </a:xfrm>
        </p:spPr>
        <p:txBody>
          <a:bodyPr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Slide Number Placeholder 17"/>
          <p:cNvSpPr>
            <a:spLocks noGrp="1"/>
          </p:cNvSpPr>
          <p:nvPr>
            <p:ph type="sldNum" sz="quarter" idx="23"/>
          </p:nvPr>
        </p:nvSpPr>
        <p:spPr>
          <a:xfrm>
            <a:off x="7848600" y="5410200"/>
            <a:ext cx="1066800" cy="304800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D76D42A8-F03D-4FD3-A0CD-BB0CFFA4586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Text Placeholder 17"/>
          <p:cNvSpPr>
            <a:spLocks noGrp="1"/>
          </p:cNvSpPr>
          <p:nvPr userDrawn="1">
            <p:ph type="body" sz="quarter" idx="24"/>
          </p:nvPr>
        </p:nvSpPr>
        <p:spPr>
          <a:xfrm>
            <a:off x="4572000" y="2057400"/>
            <a:ext cx="3962400" cy="2855400"/>
          </a:xfrm>
        </p:spPr>
        <p:txBody>
          <a:bodyPr wrap="none"/>
          <a:lstStyle>
            <a:lvl1pPr marL="0" indent="0">
              <a:spcBef>
                <a:spcPts val="600"/>
              </a:spcBef>
              <a:buClr>
                <a:srgbClr val="E06C08"/>
              </a:buClr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Text Placeholder 17"/>
          <p:cNvSpPr>
            <a:spLocks noGrp="1"/>
          </p:cNvSpPr>
          <p:nvPr userDrawn="1">
            <p:ph type="body" sz="quarter" idx="25" hasCustomPrompt="1"/>
          </p:nvPr>
        </p:nvSpPr>
        <p:spPr>
          <a:xfrm>
            <a:off x="304800" y="1524000"/>
            <a:ext cx="3960000" cy="457200"/>
          </a:xfrm>
        </p:spPr>
        <p:txBody>
          <a:bodyPr wrap="none"/>
          <a:lstStyle>
            <a:lvl1pPr marL="0" indent="0">
              <a:spcBef>
                <a:spcPts val="600"/>
              </a:spcBef>
              <a:buClr>
                <a:srgbClr val="E06C08"/>
              </a:buClr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/>
              <a:t>Column header</a:t>
            </a:r>
            <a:endParaRPr lang="en-US" dirty="0"/>
          </a:p>
        </p:txBody>
      </p:sp>
      <p:sp>
        <p:nvSpPr>
          <p:cNvPr id="15" name="Text Placeholder 17"/>
          <p:cNvSpPr>
            <a:spLocks noGrp="1"/>
          </p:cNvSpPr>
          <p:nvPr userDrawn="1">
            <p:ph type="body" sz="quarter" idx="26" hasCustomPrompt="1"/>
          </p:nvPr>
        </p:nvSpPr>
        <p:spPr>
          <a:xfrm>
            <a:off x="4572000" y="1524000"/>
            <a:ext cx="3960000" cy="457200"/>
          </a:xfrm>
        </p:spPr>
        <p:txBody>
          <a:bodyPr wrap="none"/>
          <a:lstStyle>
            <a:lvl1pPr marL="0" indent="0">
              <a:spcBef>
                <a:spcPts val="600"/>
              </a:spcBef>
              <a:buClr>
                <a:srgbClr val="E06C08"/>
              </a:buClr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/>
              <a:t>Column header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IPA_PPT page_print friendly inner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154" y="0"/>
            <a:ext cx="9139691" cy="6858000"/>
          </a:xfrm>
          <a:prstGeom prst="rect">
            <a:avLst/>
          </a:prstGeom>
        </p:spPr>
      </p:pic>
      <p:sp>
        <p:nvSpPr>
          <p:cNvPr id="11" name="Text Placeholder 17"/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304800" y="4114800"/>
            <a:ext cx="3960000" cy="1143000"/>
          </a:xfrm>
        </p:spPr>
        <p:txBody>
          <a:bodyPr wrap="none"/>
          <a:lstStyle>
            <a:lvl1pPr marL="0" indent="0">
              <a:spcBef>
                <a:spcPts val="600"/>
              </a:spcBef>
              <a:buClr>
                <a:srgbClr val="E06C08"/>
              </a:buClr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/>
              <a:t> Click to add bullet point</a:t>
            </a:r>
          </a:p>
          <a:p>
            <a:r>
              <a:rPr lang="en-US" dirty="0" smtClean="0"/>
              <a:t> Click to add bullet point</a:t>
            </a:r>
            <a:endParaRPr lang="en-US" dirty="0"/>
          </a:p>
        </p:txBody>
      </p:sp>
      <p:sp>
        <p:nvSpPr>
          <p:cNvPr id="12" name="Title 16"/>
          <p:cNvSpPr>
            <a:spLocks noGrp="1"/>
          </p:cNvSpPr>
          <p:nvPr userDrawn="1">
            <p:ph type="title"/>
          </p:nvPr>
        </p:nvSpPr>
        <p:spPr>
          <a:xfrm>
            <a:off x="304800" y="2819400"/>
            <a:ext cx="6934200" cy="790580"/>
          </a:xfrm>
        </p:spPr>
        <p:txBody>
          <a:bodyPr/>
          <a:lstStyle>
            <a:lvl1pPr algn="l">
              <a:defRPr sz="4400" b="1" cap="all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Footer Placeholder 15"/>
          <p:cNvSpPr>
            <a:spLocks noGrp="1"/>
          </p:cNvSpPr>
          <p:nvPr>
            <p:ph type="ftr" sz="quarter" idx="21"/>
          </p:nvPr>
        </p:nvSpPr>
        <p:spPr>
          <a:xfrm>
            <a:off x="304800" y="5410200"/>
            <a:ext cx="3733800" cy="304800"/>
          </a:xfrm>
        </p:spPr>
        <p:txBody>
          <a:bodyPr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" name="Slide Number Placeholder 17"/>
          <p:cNvSpPr>
            <a:spLocks noGrp="1"/>
          </p:cNvSpPr>
          <p:nvPr>
            <p:ph type="sldNum" sz="quarter" idx="23"/>
          </p:nvPr>
        </p:nvSpPr>
        <p:spPr>
          <a:xfrm>
            <a:off x="7848600" y="5410200"/>
            <a:ext cx="1066800" cy="304800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D76D42A8-F03D-4FD3-A0CD-BB0CFFA4586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IPA_PPT page_print friendly inner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154" y="0"/>
            <a:ext cx="9139691" cy="6858000"/>
          </a:xfrm>
          <a:prstGeom prst="rect">
            <a:avLst/>
          </a:prstGeom>
        </p:spPr>
      </p:pic>
      <p:sp>
        <p:nvSpPr>
          <p:cNvPr id="7" name="Footer Placeholder 15"/>
          <p:cNvSpPr>
            <a:spLocks noGrp="1"/>
          </p:cNvSpPr>
          <p:nvPr>
            <p:ph type="ftr" sz="quarter" idx="21"/>
          </p:nvPr>
        </p:nvSpPr>
        <p:spPr>
          <a:xfrm>
            <a:off x="304800" y="5410200"/>
            <a:ext cx="3733800" cy="304800"/>
          </a:xfrm>
        </p:spPr>
        <p:txBody>
          <a:bodyPr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17"/>
          <p:cNvSpPr>
            <a:spLocks noGrp="1"/>
          </p:cNvSpPr>
          <p:nvPr>
            <p:ph type="sldNum" sz="quarter" idx="23"/>
          </p:nvPr>
        </p:nvSpPr>
        <p:spPr>
          <a:xfrm>
            <a:off x="7848600" y="5410200"/>
            <a:ext cx="1066800" cy="304800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D76D42A8-F03D-4FD3-A0CD-BB0CFFA4586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Text Placeholder 17"/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304800" y="1371600"/>
            <a:ext cx="3960000" cy="609600"/>
          </a:xfrm>
        </p:spPr>
        <p:txBody>
          <a:bodyPr wrap="none"/>
          <a:lstStyle>
            <a:lvl1pPr marL="0" indent="0">
              <a:spcBef>
                <a:spcPts val="600"/>
              </a:spcBef>
              <a:buClr>
                <a:srgbClr val="E06C08"/>
              </a:buClr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/>
              <a:t> Click to add bullet point</a:t>
            </a:r>
          </a:p>
        </p:txBody>
      </p:sp>
      <p:sp>
        <p:nvSpPr>
          <p:cNvPr id="10" name="Title 16"/>
          <p:cNvSpPr>
            <a:spLocks noGrp="1"/>
          </p:cNvSpPr>
          <p:nvPr userDrawn="1">
            <p:ph type="title"/>
          </p:nvPr>
        </p:nvSpPr>
        <p:spPr>
          <a:xfrm>
            <a:off x="304800" y="367792"/>
            <a:ext cx="6934200" cy="927607"/>
          </a:xfrm>
        </p:spPr>
        <p:txBody>
          <a:bodyPr anchor="t"/>
          <a:lstStyle>
            <a:lvl1pPr algn="l">
              <a:defRPr sz="2800" b="1" cap="all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Content Placeholder 8"/>
          <p:cNvSpPr>
            <a:spLocks noGrp="1"/>
          </p:cNvSpPr>
          <p:nvPr>
            <p:ph sz="quarter" idx="4"/>
          </p:nvPr>
        </p:nvSpPr>
        <p:spPr>
          <a:xfrm>
            <a:off x="4724400" y="2133600"/>
            <a:ext cx="4055533" cy="3124200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Content Placeholder 8"/>
          <p:cNvSpPr>
            <a:spLocks noGrp="1"/>
          </p:cNvSpPr>
          <p:nvPr>
            <p:ph sz="quarter" idx="24"/>
          </p:nvPr>
        </p:nvSpPr>
        <p:spPr>
          <a:xfrm>
            <a:off x="304800" y="2133600"/>
            <a:ext cx="4055533" cy="3124200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PA_PPT page_print friendly inner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154" y="0"/>
            <a:ext cx="9139691" cy="6858000"/>
          </a:xfrm>
          <a:prstGeom prst="rect">
            <a:avLst/>
          </a:prstGeom>
        </p:spPr>
      </p:pic>
      <p:sp>
        <p:nvSpPr>
          <p:cNvPr id="6" name="Footer Placeholder 15"/>
          <p:cNvSpPr>
            <a:spLocks noGrp="1"/>
          </p:cNvSpPr>
          <p:nvPr>
            <p:ph type="ftr" sz="quarter" idx="21"/>
          </p:nvPr>
        </p:nvSpPr>
        <p:spPr>
          <a:xfrm>
            <a:off x="304800" y="5410200"/>
            <a:ext cx="3733800" cy="304800"/>
          </a:xfrm>
        </p:spPr>
        <p:txBody>
          <a:bodyPr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23"/>
          </p:nvPr>
        </p:nvSpPr>
        <p:spPr>
          <a:xfrm>
            <a:off x="7848600" y="5410200"/>
            <a:ext cx="1066800" cy="304800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D76D42A8-F03D-4FD3-A0CD-BB0CFFA4586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Title 16"/>
          <p:cNvSpPr>
            <a:spLocks noGrp="1"/>
          </p:cNvSpPr>
          <p:nvPr userDrawn="1">
            <p:ph type="title"/>
          </p:nvPr>
        </p:nvSpPr>
        <p:spPr>
          <a:xfrm>
            <a:off x="304800" y="367792"/>
            <a:ext cx="6934200" cy="927607"/>
          </a:xfrm>
        </p:spPr>
        <p:txBody>
          <a:bodyPr anchor="t"/>
          <a:lstStyle>
            <a:lvl1pPr algn="l">
              <a:defRPr sz="2800" b="1" cap="all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4"/>
          </p:nvPr>
        </p:nvSpPr>
        <p:spPr>
          <a:xfrm>
            <a:off x="4724400" y="1581600"/>
            <a:ext cx="4055533" cy="3600000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Content Placeholder 8"/>
          <p:cNvSpPr>
            <a:spLocks noGrp="1"/>
          </p:cNvSpPr>
          <p:nvPr>
            <p:ph sz="quarter" idx="24"/>
          </p:nvPr>
        </p:nvSpPr>
        <p:spPr>
          <a:xfrm>
            <a:off x="304800" y="1581600"/>
            <a:ext cx="4055533" cy="3600000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IPA_PPT page_print friendly inner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154" y="0"/>
            <a:ext cx="9139691" cy="6858000"/>
          </a:xfrm>
          <a:prstGeom prst="rect">
            <a:avLst/>
          </a:prstGeom>
        </p:spPr>
      </p:pic>
      <p:sp>
        <p:nvSpPr>
          <p:cNvPr id="9" name="Footer Placeholder 15"/>
          <p:cNvSpPr>
            <a:spLocks noGrp="1"/>
          </p:cNvSpPr>
          <p:nvPr>
            <p:ph type="ftr" sz="quarter" idx="21"/>
          </p:nvPr>
        </p:nvSpPr>
        <p:spPr>
          <a:xfrm>
            <a:off x="304800" y="5410200"/>
            <a:ext cx="3733800" cy="304800"/>
          </a:xfrm>
        </p:spPr>
        <p:txBody>
          <a:bodyPr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17"/>
          <p:cNvSpPr>
            <a:spLocks noGrp="1"/>
          </p:cNvSpPr>
          <p:nvPr>
            <p:ph type="sldNum" sz="quarter" idx="23"/>
          </p:nvPr>
        </p:nvSpPr>
        <p:spPr>
          <a:xfrm>
            <a:off x="7848600" y="5410200"/>
            <a:ext cx="1066800" cy="304800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D76D42A8-F03D-4FD3-A0CD-BB0CFFA4586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Text Placeholder 17"/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304800" y="1371600"/>
            <a:ext cx="2743200" cy="3657600"/>
          </a:xfrm>
        </p:spPr>
        <p:txBody>
          <a:bodyPr wrap="none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E06C08"/>
              </a:buClr>
              <a:buSzTx/>
              <a:buFontTx/>
              <a:buChar char="•"/>
              <a:tabLst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/>
              <a:t> Click to add bullet point</a:t>
            </a:r>
          </a:p>
          <a:p>
            <a:r>
              <a:rPr lang="en-US" dirty="0" smtClean="0"/>
              <a:t> Click to add bullet point</a:t>
            </a:r>
          </a:p>
          <a:p>
            <a:r>
              <a:rPr lang="en-US" dirty="0" smtClean="0"/>
              <a:t> Click to add bullet point</a:t>
            </a:r>
          </a:p>
          <a:p>
            <a:endParaRPr lang="en-US" dirty="0" smtClean="0"/>
          </a:p>
        </p:txBody>
      </p:sp>
      <p:sp>
        <p:nvSpPr>
          <p:cNvPr id="12" name="Title 16"/>
          <p:cNvSpPr>
            <a:spLocks noGrp="1"/>
          </p:cNvSpPr>
          <p:nvPr userDrawn="1">
            <p:ph type="title"/>
          </p:nvPr>
        </p:nvSpPr>
        <p:spPr>
          <a:xfrm>
            <a:off x="304800" y="367793"/>
            <a:ext cx="6934200" cy="546608"/>
          </a:xfrm>
        </p:spPr>
        <p:txBody>
          <a:bodyPr anchor="t"/>
          <a:lstStyle>
            <a:lvl1pPr algn="l">
              <a:defRPr sz="2800" b="1" cap="all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Content Placeholder 8"/>
          <p:cNvSpPr>
            <a:spLocks noGrp="1"/>
          </p:cNvSpPr>
          <p:nvPr>
            <p:ph sz="quarter" idx="4"/>
          </p:nvPr>
        </p:nvSpPr>
        <p:spPr>
          <a:xfrm>
            <a:off x="3200400" y="1143000"/>
            <a:ext cx="5579533" cy="4114800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NO099_IPA_fullPage_PPoint_V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-553212" y="0"/>
            <a:ext cx="9697212" cy="6858000"/>
          </a:xfrm>
          <a:prstGeom prst="rect">
            <a:avLst/>
          </a:prstGeom>
        </p:spPr>
      </p:pic>
      <p:sp>
        <p:nvSpPr>
          <p:cNvPr id="9" name="Title 12"/>
          <p:cNvSpPr>
            <a:spLocks noGrp="1"/>
          </p:cNvSpPr>
          <p:nvPr>
            <p:ph type="title" hasCustomPrompt="1"/>
          </p:nvPr>
        </p:nvSpPr>
        <p:spPr>
          <a:xfrm>
            <a:off x="381000" y="2286000"/>
            <a:ext cx="6934200" cy="838200"/>
          </a:xfrm>
        </p:spPr>
        <p:txBody>
          <a:bodyPr/>
          <a:lstStyle>
            <a:lvl1pPr algn="l">
              <a:defRPr sz="2800" b="1" i="0" cap="all">
                <a:solidFill>
                  <a:srgbClr val="FFFFFF"/>
                </a:solidFill>
                <a:latin typeface="Arial Bold"/>
                <a:cs typeface="Arial Bold"/>
              </a:defRPr>
            </a:lvl1pPr>
          </a:lstStyle>
          <a:p>
            <a:r>
              <a:rPr lang="en-AU" dirty="0" smtClean="0"/>
              <a:t>Click to edit </a:t>
            </a:r>
            <a:br>
              <a:rPr lang="en-AU" dirty="0" smtClean="0"/>
            </a:br>
            <a:r>
              <a:rPr lang="en-AU" dirty="0" smtClean="0"/>
              <a:t>Master title style</a:t>
            </a:r>
            <a:endParaRPr lang="en-US" dirty="0"/>
          </a:p>
        </p:txBody>
      </p:sp>
      <p:sp>
        <p:nvSpPr>
          <p:cNvPr id="10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381003" y="6248400"/>
            <a:ext cx="2520000" cy="228600"/>
          </a:xfrm>
        </p:spPr>
        <p:txBody>
          <a:bodyPr/>
          <a:lstStyle>
            <a:lvl1pPr>
              <a:buNone/>
              <a:defRPr sz="1200" b="0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pPr lvl="0"/>
            <a:fld id="{DC3C6002-0AFC-6241-BD3C-D4AD1EC1F4AF}" type="datetime2">
              <a:rPr lang="en-US" smtClean="0"/>
              <a:pPr lvl="0"/>
              <a:t>Tuesday, May 31, 2011</a:t>
            </a:fld>
            <a:endParaRPr lang="en-US" dirty="0"/>
          </a:p>
        </p:txBody>
      </p:sp>
      <p:sp>
        <p:nvSpPr>
          <p:cNvPr id="11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381000" y="3429000"/>
            <a:ext cx="4191000" cy="990600"/>
          </a:xfr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1600" b="0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600"/>
              </a:spcBef>
              <a:spcAft>
                <a:spcPts val="600"/>
              </a:spcAft>
              <a:buNone/>
              <a:defRPr sz="1600">
                <a:solidFill>
                  <a:srgbClr val="FFFFFF"/>
                </a:solidFill>
              </a:defRPr>
            </a:lvl2pPr>
            <a:lvl3pPr marL="0" indent="0">
              <a:spcBef>
                <a:spcPts val="600"/>
              </a:spcBef>
              <a:spcAft>
                <a:spcPts val="600"/>
              </a:spcAft>
              <a:buNone/>
              <a:defRPr sz="1600">
                <a:solidFill>
                  <a:srgbClr val="FFFFFF"/>
                </a:solidFill>
              </a:defRPr>
            </a:lvl3pPr>
            <a:lvl4pPr marL="0" indent="0">
              <a:spcBef>
                <a:spcPts val="600"/>
              </a:spcBef>
              <a:spcAft>
                <a:spcPts val="600"/>
              </a:spcAft>
              <a:buNone/>
              <a:defRPr sz="1600">
                <a:solidFill>
                  <a:srgbClr val="FFFFFF"/>
                </a:solidFill>
              </a:defRPr>
            </a:lvl4pPr>
            <a:lvl5pPr marL="0" indent="0">
              <a:spcBef>
                <a:spcPts val="600"/>
              </a:spcBef>
              <a:spcAft>
                <a:spcPts val="600"/>
              </a:spcAft>
              <a:buNone/>
              <a:defRPr sz="1600">
                <a:solidFill>
                  <a:srgbClr val="FFFFFF"/>
                </a:solidFill>
              </a:defRPr>
            </a:lvl5pPr>
          </a:lstStyle>
          <a:p>
            <a:pPr lvl="0"/>
            <a:r>
              <a:rPr lang="en-AU" dirty="0" smtClean="0"/>
              <a:t>Click to edit </a:t>
            </a:r>
            <a:br>
              <a:rPr lang="en-AU" dirty="0" smtClean="0"/>
            </a:br>
            <a:r>
              <a:rPr lang="en-AU" dirty="0" smtClean="0"/>
              <a:t>Second line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D76D42A8-F03D-4FD3-A0CD-BB0CFFA458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sic.gov.au/asic/asic.nsf/byheadline/13-140MR+ASIC+releases+information+sheet+about+applying+for+a+limited+AFS+licence?openDocument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sic.gov.a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mailto:Vicki.stylianou@publicaccountants.org.au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mailto:jenny.toh@publicaccountants.org.au" TargetMode="External"/><Relationship Id="rId2" Type="http://schemas.openxmlformats.org/officeDocument/2006/relationships/hyperlink" Target="mailto:vicki.stylianou@publicaccountants.org.a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david.martin@publicaccountants.org.au" TargetMode="Externa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764704"/>
            <a:ext cx="7787208" cy="3082354"/>
          </a:xfrm>
        </p:spPr>
        <p:txBody>
          <a:bodyPr>
            <a:normAutofit fontScale="90000"/>
          </a:bodyPr>
          <a:lstStyle/>
          <a:p>
            <a:pPr algn="ctr"/>
            <a:r>
              <a:rPr lang="en-A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en-A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A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Future of Financial Advice </a:t>
            </a:r>
            <a:br>
              <a:rPr lang="en-A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A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Reforms:</a:t>
            </a:r>
            <a:br>
              <a:rPr lang="en-A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A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A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A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ARE YOU READY? </a:t>
            </a:r>
            <a:br>
              <a:rPr lang="en-A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A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A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A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en-A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A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A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A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A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>
          <a:xfrm>
            <a:off x="304800" y="1412776"/>
            <a:ext cx="8371656" cy="4032448"/>
          </a:xfrm>
        </p:spPr>
        <p:txBody>
          <a:bodyPr/>
          <a:lstStyle/>
          <a:p>
            <a:pPr lvl="0">
              <a:buNone/>
            </a:pPr>
            <a:r>
              <a:rPr lang="en-AU" dirty="0" smtClean="0">
                <a:solidFill>
                  <a:schemeClr val="tx1"/>
                </a:solidFill>
              </a:rPr>
              <a:t>IPA Member survey in 2015:  </a:t>
            </a:r>
          </a:p>
          <a:p>
            <a:pPr lvl="0"/>
            <a:r>
              <a:rPr lang="en-AU" dirty="0" smtClean="0">
                <a:solidFill>
                  <a:schemeClr val="tx1"/>
                </a:solidFill>
              </a:rPr>
              <a:t> 32% are already RG146 compliant  </a:t>
            </a:r>
          </a:p>
          <a:p>
            <a:pPr lvl="0"/>
            <a:r>
              <a:rPr lang="en-AU" dirty="0" smtClean="0">
                <a:solidFill>
                  <a:schemeClr val="tx1"/>
                </a:solidFill>
              </a:rPr>
              <a:t> 14% are not sure about becoming RG146 compliant</a:t>
            </a:r>
          </a:p>
          <a:p>
            <a:pPr lvl="0"/>
            <a:r>
              <a:rPr lang="en-AU" dirty="0" smtClean="0">
                <a:solidFill>
                  <a:schemeClr val="tx1"/>
                </a:solidFill>
              </a:rPr>
              <a:t> 17% said they were going to get their own license</a:t>
            </a:r>
          </a:p>
          <a:p>
            <a:pPr lvl="0"/>
            <a:r>
              <a:rPr lang="en-AU" dirty="0" smtClean="0">
                <a:solidFill>
                  <a:schemeClr val="tx1"/>
                </a:solidFill>
              </a:rPr>
              <a:t> 22% already have a referral arrangement in place</a:t>
            </a:r>
          </a:p>
          <a:p>
            <a:pPr lvl="0"/>
            <a:r>
              <a:rPr lang="en-AU" dirty="0" smtClean="0">
                <a:solidFill>
                  <a:schemeClr val="tx1"/>
                </a:solidFill>
              </a:rPr>
              <a:t> 22% either don’t deal with SMSFs or are going to exit the sector</a:t>
            </a:r>
          </a:p>
          <a:p>
            <a:pPr lvl="0"/>
            <a:r>
              <a:rPr lang="en-AU" dirty="0" smtClean="0">
                <a:solidFill>
                  <a:schemeClr val="tx1"/>
                </a:solidFill>
              </a:rPr>
              <a:t> 41% are not sure about how they are going to become licensed</a:t>
            </a:r>
          </a:p>
          <a:p>
            <a:pPr lvl="0"/>
            <a:r>
              <a:rPr lang="en-AU" dirty="0" smtClean="0">
                <a:solidFill>
                  <a:schemeClr val="tx1"/>
                </a:solidFill>
              </a:rPr>
              <a:t> 48% are not sure about when they are going to get licensed </a:t>
            </a:r>
          </a:p>
          <a:p>
            <a:pPr lvl="0"/>
            <a:r>
              <a:rPr lang="en-AU" dirty="0" smtClean="0">
                <a:solidFill>
                  <a:schemeClr val="tx1"/>
                </a:solidFill>
              </a:rPr>
              <a:t> 19% said they will become licensed in the second half of 2015</a:t>
            </a:r>
          </a:p>
          <a:p>
            <a:pPr lvl="0"/>
            <a:r>
              <a:rPr lang="en-AU" dirty="0" smtClean="0">
                <a:solidFill>
                  <a:schemeClr val="tx1"/>
                </a:solidFill>
              </a:rPr>
              <a:t> 15% said they will become licensed in the first half of 2016 </a:t>
            </a:r>
          </a:p>
          <a:p>
            <a:pPr lvl="0"/>
            <a:endParaRPr lang="en-AU" dirty="0" smtClean="0">
              <a:solidFill>
                <a:schemeClr val="tx1"/>
              </a:solidFill>
            </a:endParaRPr>
          </a:p>
          <a:p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400" dirty="0" err="1" smtClean="0"/>
              <a:t>Ipa</a:t>
            </a:r>
            <a:r>
              <a:rPr lang="en-AU" sz="2400" dirty="0" smtClean="0"/>
              <a:t> </a:t>
            </a:r>
            <a:r>
              <a:rPr lang="en-AU" sz="2400" dirty="0" err="1" smtClean="0"/>
              <a:t>FoFA</a:t>
            </a:r>
            <a:r>
              <a:rPr lang="en-AU" sz="2400" dirty="0" smtClean="0"/>
              <a:t> Survey   </a:t>
            </a:r>
            <a:endParaRPr lang="en-AU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>
          <a:xfrm>
            <a:off x="304800" y="1340769"/>
            <a:ext cx="7795592" cy="2357524"/>
          </a:xfrm>
        </p:spPr>
        <p:txBody>
          <a:bodyPr/>
          <a:lstStyle/>
          <a:p>
            <a:pPr marL="0" lvl="1" indent="0">
              <a:spcBef>
                <a:spcPts val="600"/>
              </a:spcBef>
              <a:buClr>
                <a:srgbClr val="E06C08"/>
              </a:buClr>
              <a:buChar char="•"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t> </a:t>
            </a:r>
            <a:r>
              <a:rPr lang="en-US" sz="1600" dirty="0" smtClean="0">
                <a:cs typeface="+mn-cs"/>
              </a:rPr>
              <a:t>Technology commoditising compliance work – common message – but pace is accelerating  </a:t>
            </a:r>
          </a:p>
          <a:p>
            <a:pPr marL="0" lvl="1" indent="0">
              <a:spcBef>
                <a:spcPts val="600"/>
              </a:spcBef>
              <a:buClr>
                <a:srgbClr val="E06C08"/>
              </a:buClr>
              <a:buChar char="•"/>
            </a:pPr>
            <a:r>
              <a:rPr lang="en-US" sz="1600" dirty="0" smtClean="0">
                <a:cs typeface="+mn-cs"/>
              </a:rPr>
              <a:t> Technology increasing efficiencies – </a:t>
            </a:r>
            <a:r>
              <a:rPr lang="en-US" sz="1600" dirty="0" err="1" smtClean="0">
                <a:cs typeface="+mn-cs"/>
              </a:rPr>
              <a:t>eg</a:t>
            </a:r>
            <a:r>
              <a:rPr lang="en-US" sz="1600" dirty="0" smtClean="0">
                <a:cs typeface="+mn-cs"/>
              </a:rPr>
              <a:t> pre-filling, e-tax, </a:t>
            </a:r>
            <a:r>
              <a:rPr lang="en-US" sz="1600" dirty="0" err="1" smtClean="0">
                <a:cs typeface="+mn-cs"/>
              </a:rPr>
              <a:t>MyTax</a:t>
            </a:r>
            <a:r>
              <a:rPr lang="en-US" sz="1600" dirty="0" smtClean="0">
                <a:cs typeface="+mn-cs"/>
              </a:rPr>
              <a:t>, tax apps, cloud enabling real time access to ATO etc</a:t>
            </a:r>
          </a:p>
          <a:p>
            <a:pPr marL="0" lvl="1" indent="0">
              <a:spcBef>
                <a:spcPts val="600"/>
              </a:spcBef>
              <a:buClr>
                <a:srgbClr val="E06C08"/>
              </a:buClr>
              <a:buChar char="•"/>
            </a:pPr>
            <a:r>
              <a:rPr lang="en-US" sz="1600" dirty="0" smtClean="0">
                <a:cs typeface="+mn-cs"/>
              </a:rPr>
              <a:t> ATO ‘Reinvention’ program – potentially posing risks through disintermediation</a:t>
            </a:r>
          </a:p>
          <a:p>
            <a:pPr marL="0" lvl="1" indent="0">
              <a:spcBef>
                <a:spcPts val="600"/>
              </a:spcBef>
              <a:buClr>
                <a:srgbClr val="E06C08"/>
              </a:buClr>
              <a:buChar char="•"/>
            </a:pPr>
            <a:r>
              <a:rPr lang="en-US" sz="1600" dirty="0" smtClean="0">
                <a:cs typeface="+mn-cs"/>
              </a:rPr>
              <a:t> Banks working with software providers – potentially posing risks through disintermediation</a:t>
            </a:r>
          </a:p>
          <a:p>
            <a:pPr marL="0" lvl="1" indent="0">
              <a:spcBef>
                <a:spcPts val="600"/>
              </a:spcBef>
              <a:buClr>
                <a:srgbClr val="E06C08"/>
              </a:buClr>
              <a:buChar char="•"/>
            </a:pPr>
            <a:r>
              <a:rPr lang="en-US" sz="1600" dirty="0" smtClean="0">
                <a:cs typeface="+mn-cs"/>
              </a:rPr>
              <a:t> Leveraging technology to stay ahead and to enable more efficient compliance</a:t>
            </a:r>
          </a:p>
          <a:p>
            <a:pPr marL="0" lvl="1" indent="0">
              <a:spcBef>
                <a:spcPts val="600"/>
              </a:spcBef>
              <a:buClr>
                <a:srgbClr val="E06C08"/>
              </a:buClr>
              <a:buChar char="•"/>
            </a:pPr>
            <a:r>
              <a:rPr lang="en-US" sz="1600" dirty="0" smtClean="0">
                <a:cs typeface="+mn-cs"/>
              </a:rPr>
              <a:t> </a:t>
            </a:r>
            <a:r>
              <a:rPr lang="en-US" sz="1600" dirty="0" err="1" smtClean="0">
                <a:cs typeface="+mn-cs"/>
              </a:rPr>
              <a:t>Globalisation</a:t>
            </a:r>
            <a:r>
              <a:rPr lang="en-US" sz="1600" dirty="0" smtClean="0">
                <a:cs typeface="+mn-cs"/>
              </a:rPr>
              <a:t> – </a:t>
            </a:r>
            <a:r>
              <a:rPr lang="en-US" sz="1600" dirty="0" err="1" smtClean="0">
                <a:cs typeface="+mn-cs"/>
              </a:rPr>
              <a:t>offshoring</a:t>
            </a:r>
            <a:r>
              <a:rPr lang="en-US" sz="1600" dirty="0" smtClean="0">
                <a:cs typeface="+mn-cs"/>
              </a:rPr>
              <a:t> and outsourcing putting pressure on margins and profits</a:t>
            </a:r>
          </a:p>
          <a:p>
            <a:pPr marL="0" lvl="1" indent="0">
              <a:spcBef>
                <a:spcPts val="600"/>
              </a:spcBef>
              <a:buClr>
                <a:srgbClr val="E06C08"/>
              </a:buClr>
              <a:buChar char="•"/>
            </a:pPr>
            <a:r>
              <a:rPr lang="en-US" sz="1600" dirty="0" smtClean="0">
                <a:cs typeface="+mn-cs"/>
              </a:rPr>
              <a:t> Govt policy and regulations – increasing complexity or uncertainty; and need to keep up to date becoming relentless</a:t>
            </a:r>
          </a:p>
          <a:p>
            <a:pPr marL="0" lvl="1" indent="0">
              <a:spcBef>
                <a:spcPts val="600"/>
              </a:spcBef>
              <a:buClr>
                <a:srgbClr val="E06C08"/>
              </a:buClr>
              <a:buChar char="•"/>
            </a:pPr>
            <a:r>
              <a:rPr lang="en-US" sz="1600" dirty="0" smtClean="0">
                <a:cs typeface="+mn-cs"/>
              </a:rPr>
              <a:t> Succession planning – who will buy or take over</a:t>
            </a:r>
          </a:p>
          <a:p>
            <a:pPr marL="0" lvl="1" indent="0">
              <a:spcBef>
                <a:spcPts val="600"/>
              </a:spcBef>
              <a:buClr>
                <a:srgbClr val="E06C08"/>
              </a:buClr>
              <a:buChar char="•"/>
            </a:pPr>
            <a:r>
              <a:rPr lang="en-US" sz="1600" dirty="0" smtClean="0">
                <a:cs typeface="+mn-cs"/>
              </a:rPr>
              <a:t> How much is your practice worth – financial services increase the multiple</a:t>
            </a:r>
          </a:p>
          <a:p>
            <a:pPr marL="0" lvl="1" indent="0">
              <a:spcBef>
                <a:spcPts val="600"/>
              </a:spcBef>
              <a:buClr>
                <a:srgbClr val="E06C08"/>
              </a:buClr>
              <a:buChar char="•"/>
            </a:pPr>
            <a:r>
              <a:rPr lang="en-US" sz="1600" dirty="0" smtClean="0">
                <a:cs typeface="+mn-cs"/>
              </a:rPr>
              <a:t> Increased competition from various sectors including banks, planners, lawyers, brokers, internet, offshore, technology companies etc</a:t>
            </a:r>
          </a:p>
          <a:p>
            <a:pPr marL="0" lvl="1" indent="0">
              <a:spcBef>
                <a:spcPts val="600"/>
              </a:spcBef>
              <a:buClr>
                <a:srgbClr val="E06C08"/>
              </a:buClr>
              <a:buNone/>
            </a:pPr>
            <a:endParaRPr lang="en-US" sz="1600" dirty="0" smtClean="0">
              <a:cs typeface="+mn-cs"/>
            </a:endParaRPr>
          </a:p>
          <a:p>
            <a:endParaRPr lang="en-AU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400" dirty="0" smtClean="0"/>
              <a:t>Challenges – macro </a:t>
            </a:r>
            <a:endParaRPr lang="en-AU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>
          <a:xfrm>
            <a:off x="304800" y="1340768"/>
            <a:ext cx="8587680" cy="4464496"/>
          </a:xfrm>
        </p:spPr>
        <p:txBody>
          <a:bodyPr/>
          <a:lstStyle/>
          <a:p>
            <a:pPr>
              <a:buNone/>
            </a:pPr>
            <a:r>
              <a:rPr lang="en-AU" sz="1400" b="1" u="sng" dirty="0" smtClean="0">
                <a:solidFill>
                  <a:schemeClr val="tx1"/>
                </a:solidFill>
              </a:rPr>
              <a:t>Research on SMSFs:  </a:t>
            </a:r>
          </a:p>
          <a:p>
            <a:r>
              <a:rPr lang="en-AU" sz="1400" dirty="0" smtClean="0">
                <a:solidFill>
                  <a:schemeClr val="tx1"/>
                </a:solidFill>
              </a:rPr>
              <a:t> June 2014 report from NAB shows that SMSFs have significantly outperformed their APRA-regulated rivals in six out of the past eight years surveyed, by 22.5%, after paying all costs</a:t>
            </a:r>
          </a:p>
          <a:p>
            <a:r>
              <a:rPr lang="en-AU" sz="1400" dirty="0" smtClean="0">
                <a:solidFill>
                  <a:schemeClr val="tx1"/>
                </a:solidFill>
              </a:rPr>
              <a:t> But April 2014 Investment Trends report shows that SMSF assets grew by 13% over year to March 2014, while retail fund assets grew 18% and industry fund assets grew 16%</a:t>
            </a:r>
          </a:p>
          <a:p>
            <a:r>
              <a:rPr lang="en-AU" sz="1400" dirty="0" smtClean="0">
                <a:solidFill>
                  <a:schemeClr val="tx1"/>
                </a:solidFill>
              </a:rPr>
              <a:t> If market going well then demand for SMSFs declines</a:t>
            </a:r>
          </a:p>
          <a:p>
            <a:pPr>
              <a:buNone/>
            </a:pPr>
            <a:endParaRPr lang="en-AU" sz="1400" b="1" u="sng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AU" sz="1400" b="1" u="sng" dirty="0" smtClean="0">
                <a:solidFill>
                  <a:schemeClr val="tx1"/>
                </a:solidFill>
              </a:rPr>
              <a:t>Research on SMSFs and advisers: </a:t>
            </a:r>
          </a:p>
          <a:p>
            <a:r>
              <a:rPr lang="en-AU" sz="1400" dirty="0" smtClean="0">
                <a:solidFill>
                  <a:schemeClr val="tx1"/>
                </a:solidFill>
              </a:rPr>
              <a:t> SMSF specialisation growing within financial planning; with more revenue for specialists v generalists</a:t>
            </a:r>
          </a:p>
          <a:p>
            <a:r>
              <a:rPr lang="en-AU" sz="1400" dirty="0" smtClean="0">
                <a:solidFill>
                  <a:schemeClr val="tx1"/>
                </a:solidFill>
              </a:rPr>
              <a:t> 15% of accountants in public practice providing advice on SMSFs are authorised to provide investment advice; and another 13% are RG146 compliant</a:t>
            </a:r>
          </a:p>
          <a:p>
            <a:r>
              <a:rPr lang="en-AU" sz="1400" dirty="0" smtClean="0">
                <a:solidFill>
                  <a:schemeClr val="tx1"/>
                </a:solidFill>
              </a:rPr>
              <a:t> Of the 38,000 accountants in public practice, about 86% (33,000) advise SMSFs </a:t>
            </a:r>
          </a:p>
          <a:p>
            <a:r>
              <a:rPr lang="en-AU" sz="1400" dirty="0" smtClean="0">
                <a:solidFill>
                  <a:schemeClr val="tx1"/>
                </a:solidFill>
              </a:rPr>
              <a:t> 30% annual increase in outsourcing SMSF administration  to a specialist provider across accountants, financial planners and SMSF trustees</a:t>
            </a:r>
          </a:p>
          <a:p>
            <a:pPr>
              <a:buNone/>
            </a:pPr>
            <a:endParaRPr lang="en-AU" dirty="0" smtClean="0"/>
          </a:p>
          <a:p>
            <a:pPr>
              <a:buNone/>
            </a:pPr>
            <a:r>
              <a:rPr lang="en-AU" sz="1400" dirty="0" smtClean="0">
                <a:solidFill>
                  <a:schemeClr val="tx1"/>
                </a:solidFill>
              </a:rPr>
              <a:t>Source – Investment Trends and Vanguard, April 2013 and March 2014</a:t>
            </a:r>
            <a:endParaRPr lang="en-AU" sz="14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400" dirty="0" smtClean="0"/>
              <a:t>Research    </a:t>
            </a:r>
            <a:endParaRPr lang="en-AU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>
          <a:xfrm>
            <a:off x="304800" y="1412776"/>
            <a:ext cx="8155632" cy="3672407"/>
          </a:xfrm>
        </p:spPr>
        <p:txBody>
          <a:bodyPr/>
          <a:lstStyle/>
          <a:p>
            <a:r>
              <a:rPr lang="en-AU" dirty="0" smtClean="0">
                <a:solidFill>
                  <a:schemeClr val="tx1"/>
                </a:solidFill>
              </a:rPr>
              <a:t> 45% of SMSF investors currently using an accountant solely for tax advice said they would consider using them for financial and investment advice if they offered it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 286,000 SMSFs would pay $2,500 for advice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 301,000 SMSFs have an advice gap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 Many areas of advice in demand including inheritance and estate planning, age and SMSF pension planning, asset and income protection etc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 Number of SMSFs open to using advisers expertise is at highest levels seen </a:t>
            </a:r>
          </a:p>
          <a:p>
            <a:endParaRPr lang="en-AU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AU" dirty="0" smtClean="0">
                <a:solidFill>
                  <a:schemeClr val="tx1"/>
                </a:solidFill>
              </a:rPr>
              <a:t>Source – Investment Trends, April 2014 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400" dirty="0" smtClean="0"/>
              <a:t>Trends and opportunities </a:t>
            </a:r>
            <a:endParaRPr lang="en-AU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>
          <a:xfrm>
            <a:off x="304800" y="1412776"/>
            <a:ext cx="8227640" cy="4176463"/>
          </a:xfrm>
        </p:spPr>
        <p:txBody>
          <a:bodyPr/>
          <a:lstStyle/>
          <a:p>
            <a:r>
              <a:rPr lang="en-GB" sz="1600" dirty="0" smtClean="0"/>
              <a:t> </a:t>
            </a:r>
            <a:r>
              <a:rPr lang="en-GB" sz="1600" dirty="0" smtClean="0">
                <a:solidFill>
                  <a:schemeClr val="tx1"/>
                </a:solidFill>
              </a:rPr>
              <a:t>Number of SMSF trustees using a financial planner as their primary source of advice is increasing, as opposed to last year where it was accountants </a:t>
            </a:r>
            <a:endParaRPr lang="en-AU" sz="1600" dirty="0" smtClean="0">
              <a:solidFill>
                <a:schemeClr val="tx1"/>
              </a:solidFill>
            </a:endParaRPr>
          </a:p>
          <a:p>
            <a:r>
              <a:rPr lang="en-GB" sz="1600" dirty="0" smtClean="0">
                <a:solidFill>
                  <a:schemeClr val="tx1"/>
                </a:solidFill>
              </a:rPr>
              <a:t> Financial planners are now the most trusted source of advice for setting up an SMSF</a:t>
            </a:r>
          </a:p>
          <a:p>
            <a:r>
              <a:rPr lang="en-AU" sz="1600" dirty="0" smtClean="0">
                <a:solidFill>
                  <a:schemeClr val="tx1"/>
                </a:solidFill>
              </a:rPr>
              <a:t> Financial planners are more likely than accountants to hold specialist SMSF qualifications (58.9% vs. 43.7%) </a:t>
            </a:r>
          </a:p>
          <a:p>
            <a:r>
              <a:rPr lang="en-AU" sz="1600" dirty="0" smtClean="0">
                <a:solidFill>
                  <a:schemeClr val="tx1"/>
                </a:solidFill>
              </a:rPr>
              <a:t> 75.0% of accountants without these qualifications believe they are not necessary. Accountants tend to turn to CPD instead, undertaking slightly more SMSF-related PD hours every year compared to financial planners (25 hours vs. 22.6 hours)</a:t>
            </a:r>
          </a:p>
          <a:p>
            <a:r>
              <a:rPr lang="en-AU" sz="1600" dirty="0" smtClean="0">
                <a:solidFill>
                  <a:schemeClr val="tx1"/>
                </a:solidFill>
              </a:rPr>
              <a:t> However, there is strong appetite among accountants for further education, with 51.7% of accountants intending to obtain SMSF specialist qualifications in the next three years (compared to 40.3% planners)</a:t>
            </a:r>
          </a:p>
          <a:p>
            <a:pPr>
              <a:buNone/>
            </a:pPr>
            <a:endParaRPr lang="en-AU" sz="16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AU" sz="1600" dirty="0" smtClean="0">
                <a:solidFill>
                  <a:schemeClr val="tx1"/>
                </a:solidFill>
              </a:rPr>
              <a:t>Source – Fourth annual </a:t>
            </a:r>
            <a:r>
              <a:rPr lang="en-GB" sz="1600" i="1" dirty="0" smtClean="0">
                <a:solidFill>
                  <a:schemeClr val="tx1"/>
                </a:solidFill>
              </a:rPr>
              <a:t>Intimate with Self-Managed Superannuation</a:t>
            </a:r>
            <a:r>
              <a:rPr lang="en-GB" sz="1600" dirty="0" smtClean="0">
                <a:solidFill>
                  <a:schemeClr val="tx1"/>
                </a:solidFill>
              </a:rPr>
              <a:t> report by SPAA, Russell Investments and </a:t>
            </a:r>
            <a:r>
              <a:rPr lang="en-GB" sz="1600" dirty="0" err="1" smtClean="0">
                <a:solidFill>
                  <a:schemeClr val="tx1"/>
                </a:solidFill>
              </a:rPr>
              <a:t>CoreData</a:t>
            </a:r>
            <a:r>
              <a:rPr lang="en-GB" sz="1600" dirty="0" smtClean="0">
                <a:solidFill>
                  <a:schemeClr val="tx1"/>
                </a:solidFill>
              </a:rPr>
              <a:t> 2014</a:t>
            </a:r>
            <a:endParaRPr lang="en-AU" sz="16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AU" sz="1600" dirty="0" smtClean="0">
                <a:solidFill>
                  <a:schemeClr val="tx1"/>
                </a:solidFill>
              </a:rPr>
              <a:t> </a:t>
            </a:r>
          </a:p>
          <a:p>
            <a:pPr>
              <a:buNone/>
            </a:pPr>
            <a:endParaRPr lang="en-AU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400" dirty="0" smtClean="0"/>
              <a:t>Accountants and financial planners</a:t>
            </a:r>
            <a:endParaRPr lang="en-AU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 txBox="1">
            <a:spLocks noChangeArrowheads="1"/>
          </p:cNvSpPr>
          <p:nvPr/>
        </p:nvSpPr>
        <p:spPr bwMode="auto">
          <a:xfrm>
            <a:off x="0" y="2485022"/>
            <a:ext cx="9144000" cy="1444269"/>
          </a:xfrm>
          <a:prstGeom prst="rect">
            <a:avLst/>
          </a:prstGeom>
          <a:gradFill rotWithShape="1">
            <a:gsLst>
              <a:gs pos="0">
                <a:srgbClr val="F3B121"/>
              </a:gs>
              <a:gs pos="100000">
                <a:srgbClr val="DD5415"/>
              </a:gs>
            </a:gsLst>
            <a:lin ang="27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52000" tIns="126000" rIns="252000" bIns="126000"/>
          <a:lstStyle>
            <a:lvl1pPr marL="342900" indent="-342900" eaLnBrk="0" hangingPunct="0"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1pPr>
            <a:lvl2pPr marL="742950" indent="-285750" eaLnBrk="0" hangingPunct="0"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2pPr>
            <a:lvl3pPr marL="1143000" indent="-228600" eaLnBrk="0" hangingPunct="0"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3pPr>
            <a:lvl4pPr marL="1600200" indent="-228600" eaLnBrk="0" hangingPunct="0"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4pPr>
            <a:lvl5pPr marL="2057400" indent="-228600" eaLnBrk="0" hangingPunct="0"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9pPr>
          </a:lstStyle>
          <a:p>
            <a:pPr lvl="1">
              <a:lnSpc>
                <a:spcPct val="80000"/>
              </a:lnSpc>
              <a:spcBef>
                <a:spcPts val="600"/>
              </a:spcBef>
            </a:pPr>
            <a:r>
              <a:rPr lang="en-AU" sz="2500" dirty="0" smtClean="0">
                <a:solidFill>
                  <a:schemeClr val="tx1"/>
                </a:solidFill>
              </a:rPr>
              <a:t>Future of Financial Advice reforms:</a:t>
            </a:r>
            <a:r>
              <a:rPr lang="en-AU" sz="2500" dirty="0">
                <a:solidFill>
                  <a:schemeClr val="tx1"/>
                </a:solidFill>
              </a:rPr>
              <a:t/>
            </a:r>
            <a:br>
              <a:rPr lang="en-AU" sz="2500" dirty="0">
                <a:solidFill>
                  <a:schemeClr val="tx1"/>
                </a:solidFill>
              </a:rPr>
            </a:br>
            <a:endParaRPr lang="en-AU" sz="2000" dirty="0">
              <a:solidFill>
                <a:schemeClr val="tx1"/>
              </a:solidFill>
            </a:endParaRPr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r>
              <a:rPr lang="en-AU" sz="2000" dirty="0" smtClean="0">
                <a:solidFill>
                  <a:schemeClr val="tx1"/>
                </a:solidFill>
              </a:rPr>
              <a:t>Background</a:t>
            </a:r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r>
              <a:rPr lang="en-AU" sz="2000" dirty="0" smtClean="0">
                <a:solidFill>
                  <a:schemeClr val="tx1"/>
                </a:solidFill>
              </a:rPr>
              <a:t>Update</a:t>
            </a:r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r>
              <a:rPr lang="en-AU" sz="2000" dirty="0" smtClean="0">
                <a:solidFill>
                  <a:schemeClr val="tx1"/>
                </a:solidFill>
              </a:rPr>
              <a:t>Options for Members </a:t>
            </a:r>
            <a:r>
              <a:rPr lang="en-AU" sz="2000" dirty="0">
                <a:solidFill>
                  <a:schemeClr val="tx1"/>
                </a:solidFill>
              </a:rPr>
              <a:t/>
            </a:r>
            <a:br>
              <a:rPr lang="en-AU" sz="2000" dirty="0">
                <a:solidFill>
                  <a:schemeClr val="tx1"/>
                </a:solidFill>
              </a:rPr>
            </a:br>
            <a:endParaRPr lang="en-A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86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>
          <a:xfrm>
            <a:off x="304800" y="1412777"/>
            <a:ext cx="8371656" cy="4104455"/>
          </a:xfrm>
        </p:spPr>
        <p:txBody>
          <a:bodyPr/>
          <a:lstStyle/>
          <a:p>
            <a:r>
              <a:rPr lang="en-AU" dirty="0" smtClean="0"/>
              <a:t> </a:t>
            </a:r>
            <a:r>
              <a:rPr lang="en-AU" dirty="0" smtClean="0">
                <a:solidFill>
                  <a:schemeClr val="tx1"/>
                </a:solidFill>
              </a:rPr>
              <a:t>Accountants’ exemption replaced by</a:t>
            </a:r>
            <a:r>
              <a:rPr lang="en-AU" sz="1800" dirty="0" smtClean="0">
                <a:solidFill>
                  <a:schemeClr val="tx1"/>
                </a:solidFill>
              </a:rPr>
              <a:t> limited license under FoFA  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 Transition period for accountants from 1 July 2013 to 30 June 2016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 During transition period accountants’ prior experience will be recognised for licensing – if have PPC with either IPA, CPAA or CAANZ</a:t>
            </a:r>
          </a:p>
          <a:p>
            <a:r>
              <a:rPr lang="en-AU" sz="1800" dirty="0" smtClean="0">
                <a:solidFill>
                  <a:schemeClr val="tx1"/>
                </a:solidFill>
              </a:rPr>
              <a:t> From 1 July 2016 accountants wanting to provide </a:t>
            </a:r>
            <a:r>
              <a:rPr lang="en-AU" dirty="0" smtClean="0">
                <a:solidFill>
                  <a:schemeClr val="tx1"/>
                </a:solidFill>
              </a:rPr>
              <a:t>a</a:t>
            </a:r>
            <a:r>
              <a:rPr lang="en-AU" sz="1800" dirty="0" smtClean="0">
                <a:solidFill>
                  <a:schemeClr val="tx1"/>
                </a:solidFill>
              </a:rPr>
              <a:t>dvice on SMSFs will need an AFSL or be an authorised representative (AR) of an AFSL holder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 Much broader scope of advice than under exemption (see below)</a:t>
            </a:r>
          </a:p>
          <a:p>
            <a:r>
              <a:rPr lang="en-AU" sz="1800" dirty="0" smtClean="0">
                <a:solidFill>
                  <a:schemeClr val="tx1"/>
                </a:solidFill>
              </a:rPr>
              <a:t> Review of knowledge 3 yrs after license granted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 Administered and enforced by ASIC under Corporations Act</a:t>
            </a:r>
            <a:endParaRPr lang="en-AU" sz="1800" dirty="0" smtClean="0">
              <a:solidFill>
                <a:schemeClr val="tx1"/>
              </a:solidFill>
            </a:endParaRPr>
          </a:p>
          <a:p>
            <a:pPr lvl="1">
              <a:buNone/>
            </a:pPr>
            <a:endParaRPr lang="en-AU" sz="1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BACKGROUND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>
          <a:xfrm>
            <a:off x="304800" y="1412776"/>
            <a:ext cx="8083624" cy="3600401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Limited AFSL holders will be able to provide advice on:</a:t>
            </a:r>
            <a:endParaRPr lang="en-AU" dirty="0" smtClean="0">
              <a:solidFill>
                <a:schemeClr val="tx1"/>
              </a:solidFill>
            </a:endParaRPr>
          </a:p>
          <a:p>
            <a:pPr lvl="1"/>
            <a:r>
              <a:rPr lang="en-US" sz="1800" dirty="0" smtClean="0"/>
              <a:t>SMSFs as a product ie personal or general product advice  </a:t>
            </a:r>
            <a:endParaRPr lang="en-AU" sz="1800" dirty="0" smtClean="0"/>
          </a:p>
          <a:p>
            <a:pPr lvl="1"/>
            <a:r>
              <a:rPr lang="en-US" sz="1800" dirty="0" smtClean="0"/>
              <a:t>Superannuation at the class of product level</a:t>
            </a:r>
            <a:endParaRPr lang="en-AU" sz="1800" dirty="0" smtClean="0"/>
          </a:p>
          <a:p>
            <a:pPr lvl="1"/>
            <a:r>
              <a:rPr lang="en-US" sz="1800" dirty="0" smtClean="0"/>
              <a:t>Securities at the class of product level</a:t>
            </a:r>
            <a:endParaRPr lang="en-AU" sz="1800" dirty="0" smtClean="0"/>
          </a:p>
          <a:p>
            <a:pPr lvl="1"/>
            <a:r>
              <a:rPr lang="en-US" sz="1800" dirty="0" smtClean="0"/>
              <a:t>Simple managed investment schemes as defined in the Corporations Regulations </a:t>
            </a:r>
            <a:endParaRPr lang="en-AU" sz="1800" dirty="0" smtClean="0"/>
          </a:p>
          <a:p>
            <a:pPr lvl="1"/>
            <a:r>
              <a:rPr lang="en-US" sz="1800" dirty="0" smtClean="0"/>
              <a:t>General and life insurance at the class of product level</a:t>
            </a:r>
          </a:p>
          <a:p>
            <a:pPr lvl="1"/>
            <a:r>
              <a:rPr lang="en-US" sz="1800" dirty="0" smtClean="0"/>
              <a:t>Basic deposit products</a:t>
            </a:r>
          </a:p>
          <a:p>
            <a:pPr lvl="1"/>
            <a:endParaRPr lang="en-US" sz="1800" dirty="0" smtClean="0"/>
          </a:p>
          <a:p>
            <a:pPr marL="0" lvl="1" indent="0">
              <a:spcBef>
                <a:spcPts val="600"/>
              </a:spcBef>
              <a:buClr>
                <a:srgbClr val="E06C08"/>
              </a:buClr>
              <a:buNone/>
            </a:pPr>
            <a:endParaRPr lang="en-US" sz="1800" dirty="0" smtClean="0">
              <a:solidFill>
                <a:schemeClr val="tx1">
                  <a:lumMod val="65000"/>
                  <a:lumOff val="35000"/>
                </a:schemeClr>
              </a:solidFill>
              <a:cs typeface="+mn-c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latin typeface="+mn-lt"/>
              </a:rPr>
              <a:t>Scope of advice</a:t>
            </a:r>
            <a:endParaRPr lang="en-US" sz="2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>
          <a:xfrm>
            <a:off x="323528" y="1052737"/>
            <a:ext cx="8352928" cy="5040560"/>
          </a:xfrm>
        </p:spPr>
        <p:txBody>
          <a:bodyPr/>
          <a:lstStyle/>
          <a:p>
            <a:pPr>
              <a:buNone/>
              <a:tabLst>
                <a:tab pos="2520000" algn="l"/>
              </a:tabLst>
            </a:pPr>
            <a:r>
              <a:rPr lang="en-AU" sz="1400" b="1" dirty="0" smtClean="0"/>
              <a:t>Term 	Meaning 	</a:t>
            </a:r>
          </a:p>
          <a:p>
            <a:pPr>
              <a:tabLst>
                <a:tab pos="2520000" algn="l"/>
              </a:tabLst>
            </a:pPr>
            <a:r>
              <a:rPr lang="en-AU" sz="1400" dirty="0" smtClean="0"/>
              <a:t> Product  advice 	Influencing a decision about a particular financial product or intending 	to influence the decision  	</a:t>
            </a:r>
          </a:p>
          <a:p>
            <a:pPr>
              <a:tabLst>
                <a:tab pos="2520000" algn="l"/>
              </a:tabLst>
            </a:pPr>
            <a:r>
              <a:rPr lang="en-AU" sz="1400" dirty="0" smtClean="0"/>
              <a:t> Class of product 	Advice and recommendations relating to a class of product but not a 	specific product – ie </a:t>
            </a:r>
            <a:r>
              <a:rPr lang="en-US" sz="1400" dirty="0" smtClean="0"/>
              <a:t>financial advice that does not make a 	recommendation (in form or substance) about a specific financial 	product</a:t>
            </a:r>
            <a:endParaRPr lang="en-AU" sz="1400" dirty="0" smtClean="0"/>
          </a:p>
          <a:p>
            <a:pPr>
              <a:tabLst>
                <a:tab pos="2520000" algn="l"/>
              </a:tabLst>
            </a:pPr>
            <a:r>
              <a:rPr lang="en-AU" sz="1400" dirty="0" smtClean="0"/>
              <a:t> Personal financial advice 	That the provider of the advice has considered one or more of the</a:t>
            </a:r>
            <a:br>
              <a:rPr lang="en-AU" sz="1400" dirty="0" smtClean="0"/>
            </a:br>
            <a:r>
              <a:rPr lang="en-AU" sz="1400" dirty="0" smtClean="0"/>
              <a:t>	person's objectives, financial situation and needs; or </a:t>
            </a:r>
            <a:r>
              <a:rPr lang="en-AU" sz="1400" b="1" dirty="0" smtClean="0"/>
              <a:t/>
            </a:r>
            <a:br>
              <a:rPr lang="en-AU" sz="1400" b="1" dirty="0" smtClean="0"/>
            </a:br>
            <a:r>
              <a:rPr lang="en-AU" sz="1400" b="1" dirty="0" smtClean="0"/>
              <a:t>	</a:t>
            </a:r>
            <a:r>
              <a:rPr lang="en-AU" sz="1400" dirty="0" smtClean="0"/>
              <a:t>a reasonable person thinks one or more of those factors have been</a:t>
            </a:r>
            <a:br>
              <a:rPr lang="en-AU" sz="1400" dirty="0" smtClean="0"/>
            </a:br>
            <a:r>
              <a:rPr lang="en-AU" sz="1400" dirty="0" smtClean="0"/>
              <a:t>	considered 	</a:t>
            </a:r>
          </a:p>
          <a:p>
            <a:pPr>
              <a:tabLst>
                <a:tab pos="2520000" algn="l"/>
              </a:tabLst>
            </a:pPr>
            <a:r>
              <a:rPr lang="en-AU" sz="1400" dirty="0" smtClean="0"/>
              <a:t> General financial advice 	Not personal financial advice (see above) 	</a:t>
            </a:r>
          </a:p>
          <a:p>
            <a:pPr>
              <a:tabLst>
                <a:tab pos="2520000" algn="l"/>
              </a:tabLst>
            </a:pPr>
            <a:r>
              <a:rPr lang="en-AU" sz="1400" dirty="0" smtClean="0"/>
              <a:t> Limited licensee 	- A recognised accountant (member of IPA, CPAA or CAANZ) or hold 	ASIC approved practicing certificate </a:t>
            </a:r>
          </a:p>
          <a:p>
            <a:pPr>
              <a:buNone/>
              <a:tabLst>
                <a:tab pos="2520000" algn="l"/>
              </a:tabLst>
            </a:pPr>
            <a:r>
              <a:rPr lang="en-AU" sz="1400" dirty="0" smtClean="0"/>
              <a:t>	- Applied for a limited license between 1July 2013 and 1 July 2016 </a:t>
            </a:r>
          </a:p>
          <a:p>
            <a:pPr>
              <a:buNone/>
              <a:tabLst>
                <a:tab pos="2520000" algn="l"/>
              </a:tabLst>
            </a:pPr>
            <a:r>
              <a:rPr lang="en-AU" sz="1400" dirty="0" smtClean="0"/>
              <a:t>	- Does not deal with money </a:t>
            </a:r>
          </a:p>
          <a:p>
            <a:pPr>
              <a:tabLst>
                <a:tab pos="2520000" algn="l"/>
              </a:tabLst>
            </a:pPr>
            <a:r>
              <a:rPr lang="en-AU" sz="1400" dirty="0" smtClean="0"/>
              <a:t> Deal in an interest 	Applying, acquiring, issuing, underwriting, varying, or disposing of a</a:t>
            </a:r>
            <a:br>
              <a:rPr lang="en-AU" sz="1400" dirty="0" smtClean="0"/>
            </a:br>
            <a:r>
              <a:rPr lang="en-AU" sz="1400" dirty="0" smtClean="0"/>
              <a:t>	financial product on behalf of a client </a:t>
            </a:r>
            <a:r>
              <a:rPr lang="en-AU" sz="1200" dirty="0" smtClean="0"/>
              <a:t>	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400" dirty="0" smtClean="0"/>
              <a:t>definitions</a:t>
            </a:r>
            <a:endParaRPr lang="en-AU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0"/>
            <a:ext cx="7558608" cy="659160"/>
          </a:xfrm>
        </p:spPr>
        <p:txBody>
          <a:bodyPr anchor="t"/>
          <a:lstStyle/>
          <a:p>
            <a:pPr algn="l" eaLnBrk="1" hangingPunct="1"/>
            <a:r>
              <a:rPr lang="en-AU" sz="2400" b="1" dirty="0" smtClean="0">
                <a:latin typeface="Arial" pitchFamily="34" charset="0"/>
                <a:ea typeface="ＭＳ Ｐゴシック" pitchFamily="16" charset="-128"/>
              </a:rPr>
              <a:t>WHAT IS FINANCIAL ADVICE?</a:t>
            </a:r>
          </a:p>
        </p:txBody>
      </p:sp>
      <p:sp>
        <p:nvSpPr>
          <p:cNvPr id="56323" name="AutoShape 25"/>
          <p:cNvSpPr>
            <a:spLocks noChangeArrowheads="1"/>
          </p:cNvSpPr>
          <p:nvPr/>
        </p:nvSpPr>
        <p:spPr bwMode="auto">
          <a:xfrm>
            <a:off x="617539" y="3816087"/>
            <a:ext cx="3824287" cy="1845162"/>
          </a:xfrm>
          <a:prstGeom prst="roundRect">
            <a:avLst>
              <a:gd name="adj" fmla="val 5204"/>
            </a:avLst>
          </a:prstGeom>
          <a:solidFill>
            <a:schemeClr val="accent1">
              <a:alpha val="5098"/>
            </a:schemeClr>
          </a:solidFill>
          <a:ln w="31750">
            <a:solidFill>
              <a:srgbClr val="5B493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lIns="18000" tIns="18000" rIns="18000" bIns="18000"/>
          <a:lstStyle/>
          <a:p>
            <a:pPr marL="285750" indent="-285750">
              <a:spcAft>
                <a:spcPts val="120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AU" sz="1400" b="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The provider of the advice has </a:t>
            </a:r>
            <a:r>
              <a:rPr lang="en-AU" sz="1400" b="0" dirty="0">
                <a:latin typeface="Arial" charset="0"/>
                <a:ea typeface="ＭＳ Ｐゴシック" charset="0"/>
                <a:cs typeface="ＭＳ Ｐゴシック" charset="0"/>
              </a:rPr>
              <a:t>considered</a:t>
            </a:r>
            <a:r>
              <a:rPr lang="en-AU" sz="1400" b="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 one </a:t>
            </a:r>
            <a:r>
              <a:rPr lang="en-AU" sz="1400" b="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or </a:t>
            </a:r>
            <a:r>
              <a:rPr lang="en-AU" sz="1400" b="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more of the person’s objectives, situation and needs; or</a:t>
            </a:r>
          </a:p>
          <a:p>
            <a:pPr marL="285750" indent="-285750">
              <a:spcAft>
                <a:spcPts val="120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AU" sz="1400" b="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A reasonable person might expect the provider to have considered one or more of these </a:t>
            </a:r>
            <a:r>
              <a:rPr lang="en-AU" sz="1400" b="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matters</a:t>
            </a:r>
            <a:endParaRPr lang="en-AU" sz="1400" b="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marL="180975" indent="-180975">
              <a:spcAft>
                <a:spcPts val="1200"/>
              </a:spcAft>
              <a:buClr>
                <a:srgbClr val="FF6600"/>
              </a:buClr>
              <a:buFontTx/>
              <a:buChar char="•"/>
              <a:defRPr/>
            </a:pPr>
            <a:endParaRPr lang="en-AU" sz="1400" b="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6324" name="AutoShape 27"/>
          <p:cNvSpPr>
            <a:spLocks noChangeArrowheads="1"/>
          </p:cNvSpPr>
          <p:nvPr/>
        </p:nvSpPr>
        <p:spPr bwMode="auto">
          <a:xfrm>
            <a:off x="617539" y="2921406"/>
            <a:ext cx="3824287" cy="730351"/>
          </a:xfrm>
          <a:prstGeom prst="roundRect">
            <a:avLst>
              <a:gd name="adj" fmla="val 17278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  <a:extLst/>
        </p:spPr>
        <p:txBody>
          <a:bodyPr lIns="18000" tIns="18000" rIns="18000" bIns="18000" anchor="ctr"/>
          <a:lstStyle/>
          <a:p>
            <a:pPr algn="ctr">
              <a:defRPr/>
            </a:pPr>
            <a:r>
              <a:rPr lang="en-AU" sz="1800" dirty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Personal Advice</a:t>
            </a:r>
          </a:p>
        </p:txBody>
      </p:sp>
      <p:sp>
        <p:nvSpPr>
          <p:cNvPr id="56325" name="AutoShape 25"/>
          <p:cNvSpPr>
            <a:spLocks noChangeArrowheads="1"/>
          </p:cNvSpPr>
          <p:nvPr/>
        </p:nvSpPr>
        <p:spPr bwMode="auto">
          <a:xfrm>
            <a:off x="4672014" y="3816088"/>
            <a:ext cx="3824287" cy="1845162"/>
          </a:xfrm>
          <a:prstGeom prst="roundRect">
            <a:avLst>
              <a:gd name="adj" fmla="val 5204"/>
            </a:avLst>
          </a:prstGeom>
          <a:solidFill>
            <a:schemeClr val="accent1">
              <a:alpha val="5098"/>
            </a:schemeClr>
          </a:solidFill>
          <a:ln w="31750">
            <a:solidFill>
              <a:srgbClr val="5B493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lIns="18000" tIns="18000" rIns="18000" bIns="18000"/>
          <a:lstStyle/>
          <a:p>
            <a:pPr marL="285750" indent="-285750">
              <a:spcAft>
                <a:spcPts val="120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AU" sz="1400" b="0" dirty="0">
                <a:solidFill>
                  <a:srgbClr val="000000"/>
                </a:solidFill>
                <a:ea typeface="ＭＳ Ｐゴシック" charset="-128"/>
              </a:rPr>
              <a:t>All other product advice that does not consider these </a:t>
            </a:r>
            <a:r>
              <a:rPr lang="en-AU" sz="1400" b="0" dirty="0" smtClean="0">
                <a:solidFill>
                  <a:srgbClr val="000000"/>
                </a:solidFill>
                <a:ea typeface="ＭＳ Ｐゴシック" charset="-128"/>
              </a:rPr>
              <a:t>matters; or</a:t>
            </a:r>
            <a:endParaRPr lang="en-AU" sz="1400" b="0" dirty="0">
              <a:solidFill>
                <a:srgbClr val="000000"/>
              </a:solidFill>
              <a:ea typeface="ＭＳ Ｐゴシック" charset="-128"/>
            </a:endParaRPr>
          </a:p>
          <a:p>
            <a:pPr marL="285750" indent="-285750">
              <a:spcAft>
                <a:spcPts val="120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AU" sz="1400" b="0" dirty="0">
                <a:solidFill>
                  <a:srgbClr val="000000"/>
                </a:solidFill>
                <a:ea typeface="ＭＳ Ｐゴシック" charset="-128"/>
              </a:rPr>
              <a:t>A reasonable person would not have expected one or more of these matters to be considered</a:t>
            </a:r>
          </a:p>
        </p:txBody>
      </p:sp>
      <p:sp>
        <p:nvSpPr>
          <p:cNvPr id="56326" name="AutoShape 27"/>
          <p:cNvSpPr>
            <a:spLocks noChangeArrowheads="1"/>
          </p:cNvSpPr>
          <p:nvPr/>
        </p:nvSpPr>
        <p:spPr bwMode="auto">
          <a:xfrm>
            <a:off x="4611689" y="2921406"/>
            <a:ext cx="3824287" cy="730351"/>
          </a:xfrm>
          <a:prstGeom prst="roundRect">
            <a:avLst>
              <a:gd name="adj" fmla="val 17278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  <a:extLst/>
        </p:spPr>
        <p:txBody>
          <a:bodyPr lIns="18000" tIns="18000" rIns="18000" bIns="18000" anchor="ctr"/>
          <a:lstStyle/>
          <a:p>
            <a:pPr algn="ctr">
              <a:defRPr/>
            </a:pPr>
            <a:r>
              <a:rPr lang="en-AU" sz="1800" dirty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General Advice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3528" y="1412776"/>
            <a:ext cx="8039100" cy="126188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80975" indent="-180975">
              <a:spcAft>
                <a:spcPts val="1200"/>
              </a:spcAft>
              <a:buClr>
                <a:srgbClr val="FF6600"/>
              </a:buClr>
              <a:defRPr/>
            </a:pPr>
            <a:r>
              <a:rPr lang="en-AU" sz="1400" b="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 A </a:t>
            </a:r>
            <a:r>
              <a:rPr lang="en-AU" sz="1400" b="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statement, report or opinion that:</a:t>
            </a:r>
          </a:p>
          <a:p>
            <a:pPr marL="180975" indent="-180975">
              <a:spcAft>
                <a:spcPts val="1200"/>
              </a:spcAft>
              <a:buClr>
                <a:srgbClr val="FF6600"/>
              </a:buClr>
              <a:buFontTx/>
              <a:buChar char="•"/>
              <a:defRPr/>
            </a:pPr>
            <a:r>
              <a:rPr lang="en-AU" sz="1400" b="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Is </a:t>
            </a:r>
            <a:r>
              <a:rPr lang="en-AU" sz="14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designed to influence a person</a:t>
            </a:r>
            <a:r>
              <a:rPr lang="en-AU" sz="1400" b="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 or persons to make a decision on a financial product or class of financial product; or</a:t>
            </a:r>
          </a:p>
          <a:p>
            <a:pPr marL="180975" indent="-180975">
              <a:spcAft>
                <a:spcPts val="1200"/>
              </a:spcAft>
              <a:buClr>
                <a:srgbClr val="FF6600"/>
              </a:buClr>
              <a:buFontTx/>
              <a:buChar char="•"/>
              <a:defRPr/>
            </a:pPr>
            <a:r>
              <a:rPr lang="en-AU" sz="1400" b="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Can be </a:t>
            </a:r>
            <a:r>
              <a:rPr lang="en-AU" sz="14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reasonably regarded</a:t>
            </a:r>
            <a:r>
              <a:rPr lang="en-AU" sz="1400" b="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 as being intended to have such an </a:t>
            </a:r>
            <a:r>
              <a:rPr lang="en-AU" sz="1400" b="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influence</a:t>
            </a:r>
            <a:endParaRPr lang="en-AU" sz="2000" b="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98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400" dirty="0" smtClean="0"/>
              <a:t>overview</a:t>
            </a:r>
            <a:endParaRPr lang="en-AU" sz="2400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>
          <a:xfrm>
            <a:off x="304800" y="1412776"/>
            <a:ext cx="8011616" cy="3312367"/>
          </a:xfrm>
        </p:spPr>
        <p:txBody>
          <a:bodyPr/>
          <a:lstStyle/>
          <a:p>
            <a:r>
              <a:rPr lang="en-AU" dirty="0" smtClean="0"/>
              <a:t> </a:t>
            </a:r>
            <a:r>
              <a:rPr lang="en-AU" dirty="0" smtClean="0">
                <a:solidFill>
                  <a:schemeClr val="tx1"/>
                </a:solidFill>
              </a:rPr>
              <a:t>Consumers must decide if they want: factual information, general advice or personal advice 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 Advice is based on a continuum says ASIC, not specific categories of advice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 Then adviser must decide whether advice is classified as: intra-fund, scaled, limited or full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 Each category has different levels of professional competency, compliance requirements, disclosure requirements and fees</a:t>
            </a:r>
          </a:p>
          <a:p>
            <a:pPr>
              <a:buNone/>
            </a:pP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400" dirty="0" smtClean="0"/>
              <a:t>Different levels and categories</a:t>
            </a:r>
            <a:endParaRPr lang="en-AU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>
          <a:xfrm>
            <a:off x="304800" y="1556792"/>
            <a:ext cx="8155632" cy="3744416"/>
          </a:xfrm>
        </p:spPr>
        <p:txBody>
          <a:bodyPr/>
          <a:lstStyle/>
          <a:p>
            <a:pPr marL="0" lvl="1" indent="0">
              <a:spcBef>
                <a:spcPts val="600"/>
              </a:spcBef>
              <a:buClr>
                <a:srgbClr val="E06C08"/>
              </a:buClr>
              <a:buNone/>
            </a:pPr>
            <a:r>
              <a:rPr lang="en-US" sz="1800" dirty="0" smtClean="0"/>
              <a:t>Examples include advice on:</a:t>
            </a:r>
          </a:p>
          <a:p>
            <a:pPr marL="0" lvl="1" indent="0">
              <a:spcBef>
                <a:spcPts val="600"/>
              </a:spcBef>
              <a:buClr>
                <a:srgbClr val="E06C08"/>
              </a:buClr>
              <a:buChar char="•"/>
            </a:pPr>
            <a:r>
              <a:rPr lang="en-US" sz="1800" dirty="0" smtClean="0">
                <a:cs typeface="+mn-cs"/>
              </a:rPr>
              <a:t> Types of life insurance cover, total and permanent disability, trauma cover, income protection, whether to hold directly or through superannuation fund</a:t>
            </a:r>
          </a:p>
          <a:p>
            <a:pPr marL="0" lvl="1" indent="0">
              <a:spcBef>
                <a:spcPts val="600"/>
              </a:spcBef>
              <a:buClr>
                <a:srgbClr val="E06C08"/>
              </a:buClr>
              <a:buChar char="•"/>
            </a:pPr>
            <a:r>
              <a:rPr lang="en-US" sz="1800" dirty="0" smtClean="0">
                <a:cs typeface="+mn-cs"/>
              </a:rPr>
              <a:t> Which simple managed investment scheme is the most appropriate, eg cash or equity fund</a:t>
            </a:r>
          </a:p>
          <a:p>
            <a:pPr marL="0" lvl="1" indent="0">
              <a:spcBef>
                <a:spcPts val="600"/>
              </a:spcBef>
              <a:buClr>
                <a:srgbClr val="E06C08"/>
              </a:buClr>
              <a:buChar char="•"/>
            </a:pPr>
            <a:r>
              <a:rPr lang="en-US" sz="1800" dirty="0" smtClean="0">
                <a:cs typeface="+mn-cs"/>
              </a:rPr>
              <a:t> Which class of product is the most appropriate for the client, what is their risk profile, what are the options</a:t>
            </a:r>
          </a:p>
          <a:p>
            <a:pPr marL="0" lvl="1" indent="0">
              <a:spcBef>
                <a:spcPts val="600"/>
              </a:spcBef>
              <a:buClr>
                <a:srgbClr val="E06C08"/>
              </a:buClr>
              <a:buChar char="•"/>
            </a:pPr>
            <a:r>
              <a:rPr lang="en-US" sz="1800" dirty="0" smtClean="0">
                <a:cs typeface="+mn-cs"/>
              </a:rPr>
              <a:t> What type of basic deposit product, eg cheque or savings, term deposit, online savings account, various business related accounts</a:t>
            </a:r>
          </a:p>
          <a:p>
            <a:pPr marL="0" lvl="1" indent="0">
              <a:spcBef>
                <a:spcPts val="600"/>
              </a:spcBef>
              <a:buClr>
                <a:srgbClr val="E06C08"/>
              </a:buClr>
              <a:buChar char="•"/>
            </a:pPr>
            <a:r>
              <a:rPr lang="en-US" sz="1800" dirty="0" smtClean="0">
                <a:cs typeface="+mn-cs"/>
              </a:rPr>
              <a:t> ASIC RGs provide further guidance</a:t>
            </a:r>
          </a:p>
          <a:p>
            <a:pPr marL="0" lvl="1" indent="0">
              <a:spcBef>
                <a:spcPts val="600"/>
              </a:spcBef>
              <a:buClr>
                <a:srgbClr val="E06C08"/>
              </a:buClr>
              <a:buChar char="•"/>
            </a:pPr>
            <a:endParaRPr lang="en-US" sz="1800" dirty="0" smtClean="0">
              <a:solidFill>
                <a:schemeClr val="tx1">
                  <a:lumMod val="65000"/>
                  <a:lumOff val="35000"/>
                </a:schemeClr>
              </a:solidFill>
              <a:cs typeface="+mn-cs"/>
            </a:endParaRPr>
          </a:p>
          <a:p>
            <a:pPr marL="0" lvl="1" indent="0">
              <a:spcBef>
                <a:spcPts val="600"/>
              </a:spcBef>
              <a:buClr>
                <a:srgbClr val="E06C08"/>
              </a:buClr>
              <a:buNone/>
            </a:pPr>
            <a:endParaRPr lang="en-AU" sz="1800" dirty="0" smtClean="0">
              <a:solidFill>
                <a:schemeClr val="tx1">
                  <a:lumMod val="65000"/>
                  <a:lumOff val="35000"/>
                </a:schemeClr>
              </a:solidFill>
              <a:cs typeface="+mn-cs"/>
            </a:endParaRPr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400" dirty="0" smtClean="0"/>
              <a:t>Examples of fofa advice </a:t>
            </a:r>
            <a:endParaRPr lang="en-AU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>
          <a:xfrm>
            <a:off x="395536" y="980728"/>
            <a:ext cx="8208912" cy="3960440"/>
          </a:xfrm>
        </p:spPr>
        <p:txBody>
          <a:bodyPr/>
          <a:lstStyle/>
          <a:p>
            <a:endParaRPr lang="en-AU" dirty="0" smtClean="0"/>
          </a:p>
          <a:p>
            <a:r>
              <a:rPr lang="en-AU" sz="1400" dirty="0" smtClean="0">
                <a:solidFill>
                  <a:schemeClr val="tx1"/>
                </a:solidFill>
              </a:rPr>
              <a:t> </a:t>
            </a:r>
            <a:r>
              <a:rPr lang="en-AU" sz="1600" dirty="0" smtClean="0">
                <a:solidFill>
                  <a:schemeClr val="tx1"/>
                </a:solidFill>
              </a:rPr>
              <a:t>ASIC’s Regulatory Guide 146 relates to knowledge and skill requirements for </a:t>
            </a:r>
            <a:r>
              <a:rPr lang="en-AU" sz="1600" b="1" dirty="0" smtClean="0">
                <a:solidFill>
                  <a:schemeClr val="tx1"/>
                </a:solidFill>
              </a:rPr>
              <a:t>individuals </a:t>
            </a:r>
            <a:r>
              <a:rPr lang="en-AU" sz="16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AU" sz="1600" dirty="0" smtClean="0">
                <a:solidFill>
                  <a:schemeClr val="tx1"/>
                </a:solidFill>
              </a:rPr>
              <a:t> Courses required for each type of advice eg superannuation, life insurance, securities etc   </a:t>
            </a:r>
          </a:p>
          <a:p>
            <a:r>
              <a:rPr lang="en-AU" sz="1600" dirty="0" smtClean="0">
                <a:solidFill>
                  <a:schemeClr val="tx1"/>
                </a:solidFill>
              </a:rPr>
              <a:t> Education must cover generic knowledge, specialist knowledge and relevant skills  </a:t>
            </a:r>
          </a:p>
          <a:p>
            <a:r>
              <a:rPr lang="en-AU" sz="1600" dirty="0" smtClean="0">
                <a:solidFill>
                  <a:schemeClr val="tx1"/>
                </a:solidFill>
              </a:rPr>
              <a:t> Licensees require all ARs to hold RG 146  at least</a:t>
            </a:r>
          </a:p>
          <a:p>
            <a:r>
              <a:rPr lang="en-AU" sz="1600" dirty="0" smtClean="0">
                <a:solidFill>
                  <a:schemeClr val="tx1"/>
                </a:solidFill>
              </a:rPr>
              <a:t> Ongoing CPD requirements </a:t>
            </a:r>
          </a:p>
          <a:p>
            <a:r>
              <a:rPr lang="en-AU" sz="1600" dirty="0" smtClean="0">
                <a:solidFill>
                  <a:schemeClr val="tx1"/>
                </a:solidFill>
              </a:rPr>
              <a:t> Many different offers in the market</a:t>
            </a:r>
          </a:p>
          <a:p>
            <a:r>
              <a:rPr lang="en-AU" sz="1600" dirty="0" smtClean="0">
                <a:solidFill>
                  <a:schemeClr val="tx1"/>
                </a:solidFill>
              </a:rPr>
              <a:t> Currently ASIC is trying to increase the standards of education but industry is resisting </a:t>
            </a:r>
          </a:p>
          <a:p>
            <a:r>
              <a:rPr lang="en-AU" sz="1600" dirty="0" smtClean="0">
                <a:solidFill>
                  <a:schemeClr val="tx1"/>
                </a:solidFill>
              </a:rPr>
              <a:t> Some financial service providers, including AMP, BT, NAB/MLC, have already announced increases in required qualifications  </a:t>
            </a:r>
          </a:p>
          <a:p>
            <a:pPr>
              <a:buNone/>
            </a:pPr>
            <a:endParaRPr lang="en-AU" sz="1400" dirty="0" smtClean="0"/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400" dirty="0" smtClean="0"/>
              <a:t>Education requirements: rg 146</a:t>
            </a:r>
            <a:endParaRPr lang="en-AU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>
          <a:xfrm>
            <a:off x="304800" y="1412776"/>
            <a:ext cx="8011616" cy="3312367"/>
          </a:xfrm>
        </p:spPr>
        <p:txBody>
          <a:bodyPr/>
          <a:lstStyle/>
          <a:p>
            <a:r>
              <a:rPr lang="en-AU" dirty="0" smtClean="0"/>
              <a:t> </a:t>
            </a:r>
            <a:r>
              <a:rPr lang="en-AU" dirty="0" smtClean="0">
                <a:solidFill>
                  <a:schemeClr val="tx1"/>
                </a:solidFill>
              </a:rPr>
              <a:t>ASIC’s Regulatory Guide 105 relates to Licensing and the Organisational Competence  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 Requires you to be competent at the </a:t>
            </a:r>
            <a:r>
              <a:rPr lang="en-AU" b="1" dirty="0" smtClean="0">
                <a:solidFill>
                  <a:schemeClr val="tx1"/>
                </a:solidFill>
              </a:rPr>
              <a:t>organisational level 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 Nominate a Responsible Officer(s)  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 ASIC assesses compliance by looking at the knowledge and skills of Responsible Officer(s) </a:t>
            </a:r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400" dirty="0" smtClean="0"/>
              <a:t>Education requirements: rg 105</a:t>
            </a:r>
            <a:endParaRPr lang="en-AU" sz="2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04800" y="332656"/>
            <a:ext cx="8299648" cy="825717"/>
          </a:xfrm>
        </p:spPr>
        <p:txBody>
          <a:bodyPr anchor="t"/>
          <a:lstStyle/>
          <a:p>
            <a:pPr eaLnBrk="1" hangingPunct="1">
              <a:lnSpc>
                <a:spcPct val="80000"/>
              </a:lnSpc>
            </a:pPr>
            <a:r>
              <a:rPr lang="en-AU" sz="2400" dirty="0" smtClean="0">
                <a:latin typeface="Arial" pitchFamily="34" charset="0"/>
                <a:ea typeface="ＭＳ Ｐゴシック" pitchFamily="16" charset="-128"/>
              </a:rPr>
              <a:t>Accountants licensing regime – summary</a:t>
            </a:r>
          </a:p>
        </p:txBody>
      </p:sp>
      <p:sp>
        <p:nvSpPr>
          <p:cNvPr id="11267" name="AutoShape 25"/>
          <p:cNvSpPr>
            <a:spLocks noChangeArrowheads="1"/>
          </p:cNvSpPr>
          <p:nvPr/>
        </p:nvSpPr>
        <p:spPr bwMode="auto">
          <a:xfrm>
            <a:off x="330200" y="2234875"/>
            <a:ext cx="2801640" cy="3426373"/>
          </a:xfrm>
          <a:prstGeom prst="roundRect">
            <a:avLst>
              <a:gd name="adj" fmla="val 5204"/>
            </a:avLst>
          </a:prstGeom>
          <a:solidFill>
            <a:schemeClr val="accent1">
              <a:alpha val="5098"/>
            </a:schemeClr>
          </a:solidFill>
          <a:ln w="31750">
            <a:solidFill>
              <a:srgbClr val="5B4937"/>
            </a:solidFill>
            <a:round/>
            <a:headEnd/>
            <a:tailEnd/>
          </a:ln>
        </p:spPr>
        <p:txBody>
          <a:bodyPr lIns="18000" tIns="18000" rIns="18000" bIns="18000"/>
          <a:lstStyle/>
          <a:p>
            <a:pPr marL="174625" indent="-174625">
              <a:spcAft>
                <a:spcPts val="600"/>
              </a:spcAft>
              <a:buClr>
                <a:srgbClr val="FF6600"/>
              </a:buClr>
              <a:buFontTx/>
              <a:buChar char="•"/>
            </a:pPr>
            <a:r>
              <a:rPr lang="en-AU" sz="1400" b="0" dirty="0">
                <a:solidFill>
                  <a:schemeClr val="tx1"/>
                </a:solidFill>
              </a:rPr>
              <a:t>License issued by ASIC</a:t>
            </a:r>
          </a:p>
          <a:p>
            <a:pPr marL="174625" indent="-174625">
              <a:spcAft>
                <a:spcPts val="600"/>
              </a:spcAft>
              <a:buClr>
                <a:srgbClr val="FF6600"/>
              </a:buClr>
              <a:buFontTx/>
              <a:buChar char="•"/>
            </a:pPr>
            <a:r>
              <a:rPr lang="en-AU" sz="1400" b="0" dirty="0">
                <a:solidFill>
                  <a:schemeClr val="tx1"/>
                </a:solidFill>
              </a:rPr>
              <a:t>New AFSL available for  all participants in financial services </a:t>
            </a:r>
          </a:p>
          <a:p>
            <a:pPr marL="174625" indent="-174625">
              <a:spcAft>
                <a:spcPts val="600"/>
              </a:spcAft>
              <a:buClr>
                <a:srgbClr val="FF6600"/>
              </a:buClr>
              <a:buFontTx/>
              <a:buChar char="•"/>
            </a:pPr>
            <a:r>
              <a:rPr lang="en-AU" sz="1400" b="0" dirty="0">
                <a:solidFill>
                  <a:schemeClr val="tx1"/>
                </a:solidFill>
              </a:rPr>
              <a:t>Accountants with Public Practicing Certificate can gain access to transition provisions </a:t>
            </a:r>
            <a:endParaRPr lang="en-AU" sz="1400" b="0" dirty="0" smtClean="0">
              <a:solidFill>
                <a:schemeClr val="tx1"/>
              </a:solidFill>
            </a:endParaRPr>
          </a:p>
          <a:p>
            <a:pPr marL="174625" indent="-174625">
              <a:spcAft>
                <a:spcPts val="600"/>
              </a:spcAft>
              <a:buClr>
                <a:srgbClr val="FF6600"/>
              </a:buClr>
              <a:buFontTx/>
              <a:buChar char="•"/>
            </a:pPr>
            <a:r>
              <a:rPr lang="en-AU" sz="1400" dirty="0" smtClean="0"/>
              <a:t>Corporations Act applies </a:t>
            </a:r>
            <a:endParaRPr lang="en-AU" sz="1400" b="0" dirty="0">
              <a:solidFill>
                <a:schemeClr val="tx1"/>
              </a:solidFill>
            </a:endParaRPr>
          </a:p>
          <a:p>
            <a:pPr marL="174625" indent="-174625">
              <a:spcAft>
                <a:spcPts val="600"/>
              </a:spcAft>
              <a:buClr>
                <a:srgbClr val="FF6600"/>
              </a:buClr>
              <a:buFontTx/>
              <a:buChar char="•"/>
            </a:pPr>
            <a:r>
              <a:rPr lang="en-AU" sz="1400" b="0" dirty="0">
                <a:solidFill>
                  <a:schemeClr val="tx1"/>
                </a:solidFill>
              </a:rPr>
              <a:t>The licence will allow:</a:t>
            </a:r>
          </a:p>
          <a:p>
            <a:pPr marL="361950" lvl="1" indent="-180975">
              <a:spcAft>
                <a:spcPts val="600"/>
              </a:spcAft>
              <a:buClr>
                <a:srgbClr val="FF6600"/>
              </a:buClr>
              <a:buFont typeface="Arial" pitchFamily="34" charset="0"/>
              <a:buChar char="-"/>
            </a:pPr>
            <a:r>
              <a:rPr lang="en-AU" sz="1400" b="0" dirty="0">
                <a:solidFill>
                  <a:schemeClr val="tx1"/>
                </a:solidFill>
              </a:rPr>
              <a:t>SMSF recommendations</a:t>
            </a:r>
          </a:p>
          <a:p>
            <a:pPr marL="361950" lvl="1" indent="-180975">
              <a:spcAft>
                <a:spcPts val="600"/>
              </a:spcAft>
              <a:buClr>
                <a:srgbClr val="FF6600"/>
              </a:buClr>
              <a:buFont typeface="Arial" pitchFamily="34" charset="0"/>
              <a:buChar char="-"/>
            </a:pPr>
            <a:r>
              <a:rPr lang="en-AU" sz="1400" b="0" dirty="0">
                <a:solidFill>
                  <a:schemeClr val="tx1"/>
                </a:solidFill>
              </a:rPr>
              <a:t>Class of product advice </a:t>
            </a:r>
          </a:p>
        </p:txBody>
      </p:sp>
      <p:sp>
        <p:nvSpPr>
          <p:cNvPr id="11268" name="AutoShape 27"/>
          <p:cNvSpPr>
            <a:spLocks noChangeArrowheads="1"/>
          </p:cNvSpPr>
          <p:nvPr/>
        </p:nvSpPr>
        <p:spPr bwMode="auto">
          <a:xfrm>
            <a:off x="330200" y="1362106"/>
            <a:ext cx="2713038" cy="730351"/>
          </a:xfrm>
          <a:prstGeom prst="roundRect">
            <a:avLst>
              <a:gd name="adj" fmla="val 17278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xtLst/>
        </p:spPr>
        <p:txBody>
          <a:bodyPr lIns="18000" tIns="18000" rIns="18000" bIns="18000" anchor="ctr"/>
          <a:lstStyle/>
          <a:p>
            <a:pPr algn="ctr"/>
            <a:r>
              <a:rPr lang="en-AU" sz="1800" dirty="0">
                <a:solidFill>
                  <a:schemeClr val="bg1"/>
                </a:solidFill>
              </a:rPr>
              <a:t>What is it?</a:t>
            </a:r>
          </a:p>
        </p:txBody>
      </p:sp>
      <p:sp>
        <p:nvSpPr>
          <p:cNvPr id="11269" name="AutoShape 25"/>
          <p:cNvSpPr>
            <a:spLocks noChangeArrowheads="1"/>
          </p:cNvSpPr>
          <p:nvPr/>
        </p:nvSpPr>
        <p:spPr bwMode="auto">
          <a:xfrm>
            <a:off x="3195638" y="2231224"/>
            <a:ext cx="2672506" cy="3430024"/>
          </a:xfrm>
          <a:prstGeom prst="roundRect">
            <a:avLst>
              <a:gd name="adj" fmla="val 5204"/>
            </a:avLst>
          </a:prstGeom>
          <a:solidFill>
            <a:schemeClr val="accent1">
              <a:alpha val="5098"/>
            </a:schemeClr>
          </a:solidFill>
          <a:ln w="31750">
            <a:solidFill>
              <a:srgbClr val="5B4937"/>
            </a:solidFill>
            <a:round/>
            <a:headEnd/>
            <a:tailEnd/>
          </a:ln>
        </p:spPr>
        <p:txBody>
          <a:bodyPr lIns="18000" tIns="18000" rIns="18000" bIns="18000"/>
          <a:lstStyle/>
          <a:p>
            <a:pPr indent="-266700">
              <a:spcAft>
                <a:spcPts val="600"/>
              </a:spcAft>
              <a:buClr>
                <a:srgbClr val="FF6600"/>
              </a:buClr>
              <a:buFontTx/>
              <a:buChar char="•"/>
            </a:pPr>
            <a:r>
              <a:rPr lang="en-AU" sz="1400" b="0" dirty="0">
                <a:solidFill>
                  <a:srgbClr val="000000"/>
                </a:solidFill>
              </a:rPr>
              <a:t>SMSF</a:t>
            </a:r>
          </a:p>
          <a:p>
            <a:pPr indent="-266700">
              <a:spcAft>
                <a:spcPts val="600"/>
              </a:spcAft>
              <a:buClr>
                <a:srgbClr val="FF6600"/>
              </a:buClr>
              <a:buFontTx/>
              <a:buChar char="•"/>
            </a:pPr>
            <a:r>
              <a:rPr lang="en-AU" sz="1400" b="0" dirty="0">
                <a:solidFill>
                  <a:srgbClr val="000000"/>
                </a:solidFill>
              </a:rPr>
              <a:t>Class of product advice </a:t>
            </a:r>
            <a:r>
              <a:rPr lang="en-AU" sz="1400" b="0" dirty="0" smtClean="0">
                <a:solidFill>
                  <a:srgbClr val="000000"/>
                </a:solidFill>
              </a:rPr>
              <a:t>on: </a:t>
            </a:r>
            <a:endParaRPr lang="en-AU" sz="1400" b="0" dirty="0">
              <a:solidFill>
                <a:srgbClr val="000000"/>
              </a:solidFill>
            </a:endParaRPr>
          </a:p>
          <a:p>
            <a:pPr lvl="1" indent="-266700">
              <a:spcAft>
                <a:spcPts val="600"/>
              </a:spcAft>
              <a:buClr>
                <a:srgbClr val="FF6600"/>
              </a:buClr>
              <a:buFontTx/>
              <a:buChar char="•"/>
            </a:pPr>
            <a:r>
              <a:rPr lang="en-AU" sz="1400" b="0" dirty="0">
                <a:solidFill>
                  <a:srgbClr val="000000"/>
                </a:solidFill>
              </a:rPr>
              <a:t>Basic deposit products</a:t>
            </a:r>
          </a:p>
          <a:p>
            <a:pPr lvl="1" indent="-266700">
              <a:spcAft>
                <a:spcPts val="600"/>
              </a:spcAft>
              <a:buClr>
                <a:srgbClr val="FF6600"/>
              </a:buClr>
              <a:buFontTx/>
              <a:buChar char="•"/>
            </a:pPr>
            <a:r>
              <a:rPr lang="en-AU" sz="1400" b="0" dirty="0">
                <a:solidFill>
                  <a:srgbClr val="000000"/>
                </a:solidFill>
              </a:rPr>
              <a:t>General &amp; life insurance </a:t>
            </a:r>
          </a:p>
          <a:p>
            <a:pPr lvl="1" indent="-266700">
              <a:spcAft>
                <a:spcPts val="600"/>
              </a:spcAft>
              <a:buClr>
                <a:srgbClr val="FF6600"/>
              </a:buClr>
              <a:buFontTx/>
              <a:buChar char="•"/>
            </a:pPr>
            <a:r>
              <a:rPr lang="en-AU" sz="1400" b="0" dirty="0">
                <a:solidFill>
                  <a:srgbClr val="000000"/>
                </a:solidFill>
              </a:rPr>
              <a:t>Securities</a:t>
            </a:r>
          </a:p>
          <a:p>
            <a:pPr lvl="1" indent="-266700">
              <a:spcAft>
                <a:spcPts val="600"/>
              </a:spcAft>
              <a:buClr>
                <a:srgbClr val="FF6600"/>
              </a:buClr>
              <a:buFontTx/>
              <a:buChar char="•"/>
            </a:pPr>
            <a:r>
              <a:rPr lang="en-AU" sz="1400" b="0" dirty="0">
                <a:solidFill>
                  <a:srgbClr val="000000"/>
                </a:solidFill>
              </a:rPr>
              <a:t>Simple managed investment schemes</a:t>
            </a:r>
          </a:p>
        </p:txBody>
      </p:sp>
      <p:sp>
        <p:nvSpPr>
          <p:cNvPr id="11270" name="AutoShape 27"/>
          <p:cNvSpPr>
            <a:spLocks noChangeArrowheads="1"/>
          </p:cNvSpPr>
          <p:nvPr/>
        </p:nvSpPr>
        <p:spPr bwMode="auto">
          <a:xfrm>
            <a:off x="3195638" y="1362106"/>
            <a:ext cx="2711450" cy="730351"/>
          </a:xfrm>
          <a:prstGeom prst="roundRect">
            <a:avLst>
              <a:gd name="adj" fmla="val 17278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xtLst/>
        </p:spPr>
        <p:txBody>
          <a:bodyPr lIns="18000" tIns="18000" rIns="18000" bIns="18000" anchor="ctr"/>
          <a:lstStyle/>
          <a:p>
            <a:pPr algn="ctr"/>
            <a:r>
              <a:rPr lang="en-AU" sz="1800" dirty="0">
                <a:solidFill>
                  <a:schemeClr val="bg1"/>
                </a:solidFill>
              </a:rPr>
              <a:t>Advice </a:t>
            </a:r>
            <a:r>
              <a:rPr lang="en-AU" sz="1800" dirty="0" smtClean="0">
                <a:solidFill>
                  <a:schemeClr val="bg1"/>
                </a:solidFill>
              </a:rPr>
              <a:t>scope</a:t>
            </a:r>
            <a:endParaRPr lang="en-AU" sz="1800" dirty="0">
              <a:solidFill>
                <a:schemeClr val="bg1"/>
              </a:solidFill>
            </a:endParaRPr>
          </a:p>
        </p:txBody>
      </p:sp>
      <p:sp>
        <p:nvSpPr>
          <p:cNvPr id="11271" name="AutoShape 25"/>
          <p:cNvSpPr>
            <a:spLocks noChangeArrowheads="1"/>
          </p:cNvSpPr>
          <p:nvPr/>
        </p:nvSpPr>
        <p:spPr bwMode="auto">
          <a:xfrm>
            <a:off x="6094415" y="2234875"/>
            <a:ext cx="2654050" cy="3426373"/>
          </a:xfrm>
          <a:prstGeom prst="roundRect">
            <a:avLst>
              <a:gd name="adj" fmla="val 5204"/>
            </a:avLst>
          </a:prstGeom>
          <a:solidFill>
            <a:schemeClr val="accent1">
              <a:alpha val="5098"/>
            </a:schemeClr>
          </a:solidFill>
          <a:ln w="31750">
            <a:solidFill>
              <a:srgbClr val="5B4937"/>
            </a:solidFill>
            <a:round/>
            <a:headEnd/>
            <a:tailEnd/>
          </a:ln>
        </p:spPr>
        <p:txBody>
          <a:bodyPr lIns="18000" tIns="18000" rIns="18000" bIns="18000"/>
          <a:lstStyle/>
          <a:p>
            <a:pPr marL="174625" indent="-174625">
              <a:spcAft>
                <a:spcPts val="600"/>
              </a:spcAft>
              <a:buClr>
                <a:srgbClr val="FF6600"/>
              </a:buClr>
              <a:buFontTx/>
              <a:buChar char="•"/>
            </a:pPr>
            <a:r>
              <a:rPr lang="en-AU" sz="1400" b="0" dirty="0">
                <a:solidFill>
                  <a:schemeClr val="tx1"/>
                </a:solidFill>
              </a:rPr>
              <a:t>Broad compliance obligations</a:t>
            </a:r>
          </a:p>
          <a:p>
            <a:pPr marL="174625" indent="-174625">
              <a:spcAft>
                <a:spcPts val="600"/>
              </a:spcAft>
              <a:buClr>
                <a:srgbClr val="FF6600"/>
              </a:buClr>
              <a:buFontTx/>
              <a:buChar char="•"/>
            </a:pPr>
            <a:r>
              <a:rPr lang="en-AU" sz="1400" b="0" dirty="0">
                <a:solidFill>
                  <a:schemeClr val="tx1"/>
                </a:solidFill>
              </a:rPr>
              <a:t>Internal system obligations</a:t>
            </a:r>
          </a:p>
          <a:p>
            <a:pPr marL="174625" indent="-174625">
              <a:spcAft>
                <a:spcPts val="600"/>
              </a:spcAft>
              <a:buClr>
                <a:srgbClr val="FF6600"/>
              </a:buClr>
              <a:buFontTx/>
              <a:buChar char="•"/>
            </a:pPr>
            <a:r>
              <a:rPr lang="en-AU" sz="1400" b="0" dirty="0">
                <a:solidFill>
                  <a:schemeClr val="tx1"/>
                </a:solidFill>
              </a:rPr>
              <a:t>People obligations </a:t>
            </a:r>
          </a:p>
          <a:p>
            <a:pPr marL="361950" lvl="1" indent="-180975">
              <a:spcAft>
                <a:spcPts val="600"/>
              </a:spcAft>
              <a:buClr>
                <a:srgbClr val="FF6600"/>
              </a:buClr>
              <a:buFont typeface="Arial" pitchFamily="34" charset="0"/>
              <a:buChar char="-"/>
            </a:pPr>
            <a:r>
              <a:rPr lang="en-AU" sz="1400" b="0" dirty="0">
                <a:solidFill>
                  <a:schemeClr val="tx1"/>
                </a:solidFill>
              </a:rPr>
              <a:t>Compliance with laws</a:t>
            </a:r>
          </a:p>
          <a:p>
            <a:pPr marL="361950" lvl="1" indent="-180975">
              <a:spcAft>
                <a:spcPts val="600"/>
              </a:spcAft>
              <a:buClr>
                <a:srgbClr val="FF6600"/>
              </a:buClr>
              <a:buFont typeface="Arial" pitchFamily="34" charset="0"/>
              <a:buChar char="-"/>
            </a:pPr>
            <a:r>
              <a:rPr lang="en-AU" sz="1400" b="0" dirty="0">
                <a:solidFill>
                  <a:schemeClr val="tx1"/>
                </a:solidFill>
              </a:rPr>
              <a:t>Adequately trained</a:t>
            </a:r>
          </a:p>
          <a:p>
            <a:pPr marL="361950" lvl="1" indent="-180975">
              <a:spcAft>
                <a:spcPts val="600"/>
              </a:spcAft>
              <a:buClr>
                <a:srgbClr val="FF6600"/>
              </a:buClr>
              <a:buFont typeface="Arial" pitchFamily="34" charset="0"/>
              <a:buChar char="-"/>
            </a:pPr>
            <a:r>
              <a:rPr lang="en-AU" sz="1400" b="0" dirty="0">
                <a:solidFill>
                  <a:schemeClr val="tx1"/>
                </a:solidFill>
              </a:rPr>
              <a:t>Maintain competency to provide advice</a:t>
            </a:r>
          </a:p>
          <a:p>
            <a:pPr marL="174625" indent="-174625">
              <a:spcAft>
                <a:spcPts val="600"/>
              </a:spcAft>
              <a:buClr>
                <a:srgbClr val="FF6600"/>
              </a:buClr>
              <a:buFontTx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Resourcing obligations </a:t>
            </a:r>
          </a:p>
          <a:p>
            <a:pPr marL="361950" lvl="1" indent="-180975">
              <a:spcAft>
                <a:spcPts val="600"/>
              </a:spcAft>
              <a:buClr>
                <a:srgbClr val="FF6600"/>
              </a:buClr>
              <a:buFont typeface="Arial" pitchFamily="34" charset="0"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People requirements </a:t>
            </a:r>
          </a:p>
          <a:p>
            <a:pPr marL="361950" lvl="1" indent="-180975">
              <a:spcAft>
                <a:spcPts val="600"/>
              </a:spcAft>
              <a:buClr>
                <a:srgbClr val="FF6600"/>
              </a:buClr>
              <a:buFont typeface="Arial" pitchFamily="34" charset="0"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Technical resources </a:t>
            </a:r>
          </a:p>
          <a:p>
            <a:pPr marL="361950" lvl="1" indent="-180975">
              <a:spcAft>
                <a:spcPts val="600"/>
              </a:spcAft>
              <a:buClr>
                <a:srgbClr val="FF6600"/>
              </a:buClr>
              <a:buFont typeface="Arial" pitchFamily="34" charset="0"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Financial resources</a:t>
            </a:r>
            <a:endParaRPr lang="en-AU" sz="1400" b="0" dirty="0">
              <a:solidFill>
                <a:schemeClr val="tx1"/>
              </a:solidFill>
            </a:endParaRPr>
          </a:p>
          <a:p>
            <a:pPr marL="174625" indent="-174625">
              <a:spcAft>
                <a:spcPts val="600"/>
              </a:spcAft>
              <a:buClr>
                <a:srgbClr val="FF6600"/>
              </a:buClr>
              <a:buFontTx/>
              <a:buChar char="•"/>
            </a:pPr>
            <a:endParaRPr lang="en-AU" sz="1400" b="0" dirty="0">
              <a:solidFill>
                <a:schemeClr val="tx1"/>
              </a:solidFill>
            </a:endParaRPr>
          </a:p>
        </p:txBody>
      </p:sp>
      <p:sp>
        <p:nvSpPr>
          <p:cNvPr id="11272" name="AutoShape 27"/>
          <p:cNvSpPr>
            <a:spLocks noChangeArrowheads="1"/>
          </p:cNvSpPr>
          <p:nvPr/>
        </p:nvSpPr>
        <p:spPr bwMode="auto">
          <a:xfrm>
            <a:off x="6094414" y="1362106"/>
            <a:ext cx="2713037" cy="730351"/>
          </a:xfrm>
          <a:prstGeom prst="roundRect">
            <a:avLst>
              <a:gd name="adj" fmla="val 17278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xtLst/>
        </p:spPr>
        <p:txBody>
          <a:bodyPr lIns="18000" tIns="18000" rIns="18000" bIns="18000" anchor="ctr"/>
          <a:lstStyle/>
          <a:p>
            <a:pPr algn="ctr"/>
            <a:r>
              <a:rPr lang="en-AU" sz="1800" dirty="0">
                <a:solidFill>
                  <a:schemeClr val="bg1"/>
                </a:solidFill>
              </a:rPr>
              <a:t>Licensee responsibilities</a:t>
            </a:r>
          </a:p>
        </p:txBody>
      </p:sp>
    </p:spTree>
    <p:extLst>
      <p:ext uri="{BB962C8B-B14F-4D97-AF65-F5344CB8AC3E}">
        <p14:creationId xmlns:p14="http://schemas.microsoft.com/office/powerpoint/2010/main" val="301212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>
          <a:xfrm>
            <a:off x="251520" y="1196752"/>
            <a:ext cx="8208912" cy="3600400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Policy is based on consumer protection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Scaled advice expected to make advice more accessible and affordable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Initial estimate was that 10,000 accountants will apply for a limited AFSL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Treasury states the reforms will expand new markets for accountants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Joint Accounting Bodies (IPA, CPAA and CAANZ) argued extensively on behalf of accountants during 3 yrs of consultations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Increased monitoring from ASIC expected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ASIC to conduct review at end of transition period</a:t>
            </a:r>
          </a:p>
          <a:p>
            <a:pPr>
              <a:buNone/>
            </a:pP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Govt position </a:t>
            </a:r>
            <a:endParaRPr lang="en-AU" sz="2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>
          <a:xfrm>
            <a:off x="304800" y="1484784"/>
            <a:ext cx="8011616" cy="3384376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Govt</a:t>
            </a:r>
            <a:r>
              <a:rPr lang="en-US" dirty="0" smtClean="0">
                <a:solidFill>
                  <a:schemeClr val="tx1"/>
                </a:solidFill>
              </a:rPr>
              <a:t> supports the main principles of </a:t>
            </a:r>
            <a:r>
              <a:rPr lang="en-US" dirty="0" err="1" smtClean="0">
                <a:solidFill>
                  <a:schemeClr val="tx1"/>
                </a:solidFill>
              </a:rPr>
              <a:t>FoFA</a:t>
            </a:r>
            <a:r>
              <a:rPr lang="en-US" dirty="0" smtClean="0">
                <a:solidFill>
                  <a:schemeClr val="tx1"/>
                </a:solidFill>
              </a:rPr>
              <a:t> which were introduced by ALP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New public register of financial advisers commenced in March 2015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Final amendments now made to </a:t>
            </a:r>
            <a:r>
              <a:rPr lang="en-US" dirty="0" err="1" smtClean="0">
                <a:solidFill>
                  <a:schemeClr val="tx1"/>
                </a:solidFill>
              </a:rPr>
              <a:t>FoFA</a:t>
            </a:r>
            <a:r>
              <a:rPr lang="en-US" dirty="0" smtClean="0">
                <a:solidFill>
                  <a:schemeClr val="tx1"/>
                </a:solidFill>
              </a:rPr>
              <a:t>.  </a:t>
            </a:r>
            <a:r>
              <a:rPr lang="en-US" dirty="0" err="1" smtClean="0">
                <a:solidFill>
                  <a:schemeClr val="tx1"/>
                </a:solidFill>
              </a:rPr>
              <a:t>Govt</a:t>
            </a:r>
            <a:r>
              <a:rPr lang="en-US" dirty="0" smtClean="0">
                <a:solidFill>
                  <a:schemeClr val="tx1"/>
                </a:solidFill>
              </a:rPr>
              <a:t> has said no more changes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AU" dirty="0" smtClean="0">
                <a:solidFill>
                  <a:schemeClr val="tx1"/>
                </a:solidFill>
              </a:rPr>
              <a:t>There are NO changes to the accountants’ exemption – accountants will still have to be licensed to provide advice about SMSFs and other financial advice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AU" dirty="0" smtClean="0">
                <a:solidFill>
                  <a:schemeClr val="tx1"/>
                </a:solidFill>
              </a:rPr>
              <a:t>Govt estimates that changes will save industry $190 million pa in ongoing compliance costs and $88 million in once-off implementation costs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err="1" smtClean="0"/>
              <a:t>Govt</a:t>
            </a:r>
            <a:r>
              <a:rPr lang="en-US" sz="2400" dirty="0" smtClean="0"/>
              <a:t> position cont </a:t>
            </a:r>
            <a:endParaRPr lang="en-AU" sz="24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>
          <a:xfrm>
            <a:off x="323528" y="1124744"/>
            <a:ext cx="8640960" cy="4680520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ASIC has license application – 2 part kit and refer to Information Sheet 179 – refer to: </a:t>
            </a:r>
          </a:p>
          <a:p>
            <a:pPr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hlinkClick r:id="rId2"/>
              </a:rPr>
              <a:t>http://www.asic.gov.au/asic/asic.nsf/byheadline/13-140MR+ASIC+releases+information+sheet+about+applying+for+a+limited+AFS+licence?openDocument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Initial form has been streamlined by ASIC with removal of some questions</a:t>
            </a:r>
          </a:p>
          <a:p>
            <a:r>
              <a:rPr lang="en-AU" sz="1600" dirty="0" smtClean="0">
                <a:solidFill>
                  <a:schemeClr val="tx1"/>
                </a:solidFill>
              </a:rPr>
              <a:t> ASIC has reinstated training register of RG 146 providers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 Still need to meet financial and compliance requirements including: have a system to manage risk; membership of an external dispute resolution scheme like FOS; must have internal dispute resolution scheme; adequate training of certain employees; ongoing relevant CPE; appropriate business processes in place; adequate PI insurance to cover areas of </a:t>
            </a:r>
            <a:r>
              <a:rPr lang="en-US" sz="1600" dirty="0" err="1" smtClean="0">
                <a:solidFill>
                  <a:schemeClr val="tx1"/>
                </a:solidFill>
              </a:rPr>
              <a:t>authorisations</a:t>
            </a:r>
            <a:r>
              <a:rPr lang="en-US" sz="1600" dirty="0" smtClean="0">
                <a:solidFill>
                  <a:schemeClr val="tx1"/>
                </a:solidFill>
              </a:rPr>
              <a:t>  </a:t>
            </a:r>
          </a:p>
          <a:p>
            <a:pPr marL="0" lvl="1" indent="0">
              <a:spcBef>
                <a:spcPts val="600"/>
              </a:spcBef>
              <a:buClr>
                <a:srgbClr val="E06C08"/>
              </a:buClr>
              <a:buChar char="•"/>
            </a:pPr>
            <a:r>
              <a:rPr lang="en-US" sz="1600" dirty="0" smtClean="0"/>
              <a:t> 90% of Corporations Act applies to the limited license – you take on the risk of compliance  </a:t>
            </a:r>
          </a:p>
          <a:p>
            <a:pPr marL="0" lvl="1" indent="0">
              <a:spcBef>
                <a:spcPts val="600"/>
              </a:spcBef>
              <a:buClr>
                <a:srgbClr val="E06C08"/>
              </a:buClr>
              <a:buChar char="•"/>
            </a:pPr>
            <a:r>
              <a:rPr lang="en-US" sz="1600" dirty="0" smtClean="0"/>
              <a:t> Annual compliance certificate rather than full AFSL audit</a:t>
            </a:r>
          </a:p>
          <a:p>
            <a:pPr marL="0" lvl="1" indent="0">
              <a:spcBef>
                <a:spcPts val="600"/>
              </a:spcBef>
              <a:buClr>
                <a:srgbClr val="E06C08"/>
              </a:buClr>
              <a:buChar char="•"/>
            </a:pPr>
            <a:r>
              <a:rPr lang="en-US" sz="1600" dirty="0" smtClean="0"/>
              <a:t> Knowledge review after three years of obtaining license</a:t>
            </a:r>
            <a:endParaRPr lang="en-AU" sz="1600" dirty="0" smtClean="0"/>
          </a:p>
          <a:p>
            <a:endParaRPr lang="en-US" dirty="0" smtClean="0"/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UPDATE: </a:t>
            </a:r>
            <a:r>
              <a:rPr lang="en-US" sz="2400" dirty="0" err="1" smtClean="0"/>
              <a:t>asic</a:t>
            </a:r>
            <a:r>
              <a:rPr lang="en-US" sz="2400" dirty="0" smtClean="0"/>
              <a:t> and licensing  </a:t>
            </a:r>
            <a:endParaRPr lang="en-AU" sz="2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338" name="Rectangle 2"/>
          <p:cNvSpPr txBox="1">
            <a:spLocks noChangeArrowheads="1"/>
          </p:cNvSpPr>
          <p:nvPr/>
        </p:nvSpPr>
        <p:spPr bwMode="auto">
          <a:xfrm>
            <a:off x="0" y="908720"/>
            <a:ext cx="9144000" cy="1444269"/>
          </a:xfrm>
          <a:prstGeom prst="rect">
            <a:avLst/>
          </a:prstGeom>
          <a:noFill/>
          <a:ln>
            <a:noFill/>
          </a:ln>
          <a:extLst/>
        </p:spPr>
        <p:txBody>
          <a:bodyPr lIns="252000" tIns="126000" rIns="252000" bIns="126000"/>
          <a:lstStyle>
            <a:lvl1pPr marL="342900" indent="-342900" eaLnBrk="0" hangingPunct="0"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1pPr>
            <a:lvl2pPr marL="742950" indent="-285750" eaLnBrk="0" hangingPunct="0"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2pPr>
            <a:lvl3pPr marL="1143000" indent="-228600" eaLnBrk="0" hangingPunct="0"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3pPr>
            <a:lvl4pPr marL="1600200" indent="-228600" eaLnBrk="0" hangingPunct="0"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4pPr>
            <a:lvl5pPr marL="2057400" indent="-228600" eaLnBrk="0" hangingPunct="0"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9pPr>
          </a:lstStyle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en-AU" sz="2500" dirty="0" smtClean="0">
                <a:solidFill>
                  <a:schemeClr val="tx1"/>
                </a:solidFill>
              </a:rPr>
              <a:t>Financial services: 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AU" sz="2000" dirty="0" smtClean="0">
                <a:solidFill>
                  <a:schemeClr val="tx1"/>
                </a:solidFill>
              </a:rPr>
              <a:t>Decision-making process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AU" sz="2000" dirty="0" smtClean="0">
                <a:solidFill>
                  <a:schemeClr val="tx1"/>
                </a:solidFill>
              </a:rPr>
              <a:t>Authorised representative or own license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AU" sz="2000" dirty="0" smtClean="0">
                <a:solidFill>
                  <a:schemeClr val="tx1"/>
                </a:solidFill>
              </a:rPr>
              <a:t>What is IPA doing for Members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en-AU" sz="2000" dirty="0">
                <a:solidFill>
                  <a:schemeClr val="tx1"/>
                </a:solidFill>
              </a:rPr>
              <a:t/>
            </a:r>
            <a:br>
              <a:rPr lang="en-AU" sz="2000" dirty="0">
                <a:solidFill>
                  <a:schemeClr val="tx1"/>
                </a:solidFill>
              </a:rPr>
            </a:br>
            <a:endParaRPr lang="en-AU" sz="2000" dirty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</a:pPr>
            <a:r>
              <a:rPr lang="en-AU" sz="2000" dirty="0" smtClean="0">
                <a:solidFill>
                  <a:schemeClr val="tx1"/>
                </a:solidFill>
              </a:rPr>
              <a:t> </a:t>
            </a:r>
            <a:r>
              <a:rPr lang="en-AU" sz="2000" dirty="0">
                <a:solidFill>
                  <a:schemeClr val="tx1"/>
                </a:solidFill>
              </a:rPr>
              <a:t/>
            </a:r>
            <a:br>
              <a:rPr lang="en-AU" sz="2000" dirty="0">
                <a:solidFill>
                  <a:schemeClr val="tx1"/>
                </a:solidFill>
              </a:rPr>
            </a:br>
            <a:endParaRPr lang="en-A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86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>
          <a:xfrm>
            <a:off x="304800" y="1412777"/>
            <a:ext cx="7363544" cy="2285516"/>
          </a:xfrm>
        </p:spPr>
        <p:txBody>
          <a:bodyPr/>
          <a:lstStyle/>
          <a:p>
            <a:pPr>
              <a:buNone/>
            </a:pPr>
            <a:r>
              <a:rPr lang="en-AU" dirty="0" smtClean="0">
                <a:solidFill>
                  <a:schemeClr val="tx1"/>
                </a:solidFill>
              </a:rPr>
              <a:t>Option 1:  Get out of the sector altogether </a:t>
            </a:r>
          </a:p>
          <a:p>
            <a:pPr>
              <a:buNone/>
            </a:pPr>
            <a:r>
              <a:rPr lang="en-AU" dirty="0" smtClean="0">
                <a:solidFill>
                  <a:schemeClr val="tx1"/>
                </a:solidFill>
              </a:rPr>
              <a:t>Option 2:  Stay in the sector but refer clients </a:t>
            </a:r>
          </a:p>
          <a:p>
            <a:pPr>
              <a:buNone/>
            </a:pPr>
            <a:r>
              <a:rPr lang="en-AU" dirty="0" smtClean="0">
                <a:solidFill>
                  <a:schemeClr val="tx1"/>
                </a:solidFill>
              </a:rPr>
              <a:t>Option 3:  Become an AR of a licensee</a:t>
            </a:r>
          </a:p>
          <a:p>
            <a:pPr>
              <a:buNone/>
            </a:pPr>
            <a:r>
              <a:rPr lang="en-AU" dirty="0" smtClean="0">
                <a:solidFill>
                  <a:schemeClr val="tx1"/>
                </a:solidFill>
              </a:rPr>
              <a:t>Option 4:  Apply to ASIC for a limited/full license</a:t>
            </a: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Option 5:  Obtain a limited license and have a referral network 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400" dirty="0" smtClean="0"/>
              <a:t>FIVE main options under fofa</a:t>
            </a:r>
            <a:endParaRPr lang="en-A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338" name="Rectangle 2"/>
          <p:cNvSpPr txBox="1">
            <a:spLocks noChangeArrowheads="1"/>
          </p:cNvSpPr>
          <p:nvPr/>
        </p:nvSpPr>
        <p:spPr bwMode="auto">
          <a:xfrm>
            <a:off x="-7792" y="1268760"/>
            <a:ext cx="9144000" cy="2448272"/>
          </a:xfrm>
          <a:prstGeom prst="rect">
            <a:avLst/>
          </a:prstGeom>
          <a:noFill/>
          <a:ln>
            <a:noFill/>
          </a:ln>
          <a:extLst/>
        </p:spPr>
        <p:txBody>
          <a:bodyPr lIns="252000" tIns="126000" rIns="252000" bIns="126000"/>
          <a:lstStyle>
            <a:lvl1pPr marL="342900" indent="-342900" eaLnBrk="0" hangingPunct="0"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1pPr>
            <a:lvl2pPr marL="742950" indent="-285750" eaLnBrk="0" hangingPunct="0"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2pPr>
            <a:lvl3pPr marL="1143000" indent="-228600" eaLnBrk="0" hangingPunct="0"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3pPr>
            <a:lvl4pPr marL="1600200" indent="-228600" eaLnBrk="0" hangingPunct="0"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4pPr>
            <a:lvl5pPr marL="2057400" indent="-228600" eaLnBrk="0" hangingPunct="0"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9pPr>
          </a:lstStyle>
          <a:p>
            <a:pPr lvl="1">
              <a:lnSpc>
                <a:spcPct val="80000"/>
              </a:lnSpc>
              <a:spcBef>
                <a:spcPts val="600"/>
              </a:spcBef>
            </a:pPr>
            <a:r>
              <a:rPr lang="en-AU" sz="2500" dirty="0" smtClean="0">
                <a:solidFill>
                  <a:schemeClr val="tx1"/>
                </a:solidFill>
              </a:rPr>
              <a:t>Context:</a:t>
            </a:r>
            <a:r>
              <a:rPr lang="en-AU" sz="2500" dirty="0">
                <a:solidFill>
                  <a:schemeClr val="tx1"/>
                </a:solidFill>
              </a:rPr>
              <a:t/>
            </a:r>
            <a:br>
              <a:rPr lang="en-AU" sz="2500" dirty="0">
                <a:solidFill>
                  <a:schemeClr val="tx1"/>
                </a:solidFill>
              </a:rPr>
            </a:br>
            <a:endParaRPr lang="en-AU" sz="2000" dirty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AU" sz="2000" dirty="0" smtClean="0">
                <a:solidFill>
                  <a:schemeClr val="tx1"/>
                </a:solidFill>
              </a:rPr>
              <a:t>Research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AU" sz="2000" dirty="0" smtClean="0">
                <a:solidFill>
                  <a:schemeClr val="tx1"/>
                </a:solidFill>
              </a:rPr>
              <a:t>Challenges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AU" sz="2000" dirty="0" smtClean="0">
                <a:solidFill>
                  <a:schemeClr val="tx1"/>
                </a:solidFill>
              </a:rPr>
              <a:t>Trends and opportunities </a:t>
            </a:r>
            <a:r>
              <a:rPr lang="en-AU" sz="2000" dirty="0">
                <a:solidFill>
                  <a:schemeClr val="tx1"/>
                </a:solidFill>
              </a:rPr>
              <a:t/>
            </a:r>
            <a:br>
              <a:rPr lang="en-AU" sz="2000" dirty="0">
                <a:solidFill>
                  <a:schemeClr val="tx1"/>
                </a:solidFill>
              </a:rPr>
            </a:br>
            <a:endParaRPr lang="en-A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86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0"/>
            <a:ext cx="7486600" cy="731168"/>
          </a:xfrm>
        </p:spPr>
        <p:txBody>
          <a:bodyPr anchor="t"/>
          <a:lstStyle/>
          <a:p>
            <a:pPr algn="l" eaLnBrk="1" hangingPunct="1"/>
            <a:r>
              <a:rPr lang="en-AU" sz="2400" b="1" dirty="0" smtClean="0">
                <a:ea typeface="ＭＳ Ｐゴシック" pitchFamily="16" charset="-128"/>
              </a:rPr>
              <a:t>DECISION-MAKING PROCESS </a:t>
            </a:r>
          </a:p>
        </p:txBody>
      </p: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274638" y="3390658"/>
            <a:ext cx="1898073" cy="1496729"/>
            <a:chOff x="314434" y="3285673"/>
            <a:chExt cx="1805796" cy="1301920"/>
          </a:xfrm>
        </p:grpSpPr>
        <p:sp>
          <p:nvSpPr>
            <p:cNvPr id="15389" name="TextBox 5"/>
            <p:cNvSpPr txBox="1">
              <a:spLocks noChangeArrowheads="1"/>
            </p:cNvSpPr>
            <p:nvPr/>
          </p:nvSpPr>
          <p:spPr bwMode="auto">
            <a:xfrm>
              <a:off x="314434" y="3724442"/>
              <a:ext cx="988618" cy="8299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1pPr>
              <a:lvl2pPr marL="742950" indent="-285750" eaLnBrk="0" hangingPunct="0"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2pPr>
              <a:lvl3pPr marL="1143000" indent="-228600" eaLnBrk="0" hangingPunct="0"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3pPr>
              <a:lvl4pPr marL="1600200" indent="-228600" eaLnBrk="0" hangingPunct="0"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4pPr>
              <a:lvl5pPr marL="2057400" indent="-228600" eaLnBrk="0" hangingPunct="0"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9pPr>
            </a:lstStyle>
            <a:p>
              <a:pPr eaLnBrk="1" hangingPunct="1"/>
              <a:r>
                <a:rPr lang="en-US" sz="1400" b="0" dirty="0">
                  <a:solidFill>
                    <a:schemeClr val="tx1"/>
                  </a:solidFill>
                </a:rPr>
                <a:t>Provide SMSF advice to clients</a:t>
              </a:r>
            </a:p>
          </p:txBody>
        </p:sp>
        <p:sp>
          <p:nvSpPr>
            <p:cNvPr id="15390" name="TextBox 15"/>
            <p:cNvSpPr txBox="1">
              <a:spLocks noChangeArrowheads="1"/>
            </p:cNvSpPr>
            <p:nvPr/>
          </p:nvSpPr>
          <p:spPr bwMode="auto">
            <a:xfrm>
              <a:off x="1665881" y="3285673"/>
              <a:ext cx="454349" cy="2677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1pPr>
              <a:lvl2pPr marL="742950" indent="-285750" eaLnBrk="0" hangingPunct="0"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2pPr>
              <a:lvl3pPr marL="1143000" indent="-228600" eaLnBrk="0" hangingPunct="0"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3pPr>
              <a:lvl4pPr marL="1600200" indent="-228600" eaLnBrk="0" hangingPunct="0"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4pPr>
              <a:lvl5pPr marL="2057400" indent="-228600" eaLnBrk="0" hangingPunct="0"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9pPr>
            </a:lstStyle>
            <a:p>
              <a:pPr eaLnBrk="1" hangingPunct="1"/>
              <a:r>
                <a:rPr lang="en-US" sz="1400" b="0" dirty="0">
                  <a:solidFill>
                    <a:schemeClr val="tx1"/>
                  </a:solidFill>
                </a:rPr>
                <a:t>Yes</a:t>
              </a:r>
            </a:p>
          </p:txBody>
        </p:sp>
        <p:sp>
          <p:nvSpPr>
            <p:cNvPr id="15391" name="TextBox 16"/>
            <p:cNvSpPr txBox="1">
              <a:spLocks noChangeArrowheads="1"/>
            </p:cNvSpPr>
            <p:nvPr/>
          </p:nvSpPr>
          <p:spPr bwMode="auto">
            <a:xfrm>
              <a:off x="1408999" y="4319875"/>
              <a:ext cx="398179" cy="2677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1pPr>
              <a:lvl2pPr marL="742950" indent="-285750" eaLnBrk="0" hangingPunct="0"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2pPr>
              <a:lvl3pPr marL="1143000" indent="-228600" eaLnBrk="0" hangingPunct="0"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3pPr>
              <a:lvl4pPr marL="1600200" indent="-228600" eaLnBrk="0" hangingPunct="0"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4pPr>
              <a:lvl5pPr marL="2057400" indent="-228600" eaLnBrk="0" hangingPunct="0"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9pPr>
            </a:lstStyle>
            <a:p>
              <a:pPr eaLnBrk="1" hangingPunct="1"/>
              <a:r>
                <a:rPr lang="en-US" sz="1400" b="0" dirty="0">
                  <a:solidFill>
                    <a:schemeClr val="tx1"/>
                  </a:solidFill>
                </a:rPr>
                <a:t>No</a:t>
              </a:r>
            </a:p>
          </p:txBody>
        </p:sp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2479676" y="2318866"/>
            <a:ext cx="1027115" cy="2763774"/>
            <a:chOff x="2562947" y="2195492"/>
            <a:chExt cx="1026930" cy="2402271"/>
          </a:xfrm>
        </p:grpSpPr>
        <p:sp>
          <p:nvSpPr>
            <p:cNvPr id="15385" name="TextBox 17"/>
            <p:cNvSpPr txBox="1">
              <a:spLocks noChangeArrowheads="1"/>
            </p:cNvSpPr>
            <p:nvPr/>
          </p:nvSpPr>
          <p:spPr bwMode="auto">
            <a:xfrm>
              <a:off x="2562947" y="2869107"/>
              <a:ext cx="998952" cy="4547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1pPr>
              <a:lvl2pPr marL="742950" indent="-285750" eaLnBrk="0" hangingPunct="0"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2pPr>
              <a:lvl3pPr marL="1143000" indent="-228600" eaLnBrk="0" hangingPunct="0"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3pPr>
              <a:lvl4pPr marL="1600200" indent="-228600" eaLnBrk="0" hangingPunct="0"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4pPr>
              <a:lvl5pPr marL="2057400" indent="-228600" eaLnBrk="0" hangingPunct="0"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9pPr>
            </a:lstStyle>
            <a:p>
              <a:pPr eaLnBrk="1" hangingPunct="1"/>
              <a:r>
                <a:rPr lang="en-US" sz="1400" b="0" dirty="0">
                  <a:solidFill>
                    <a:schemeClr val="tx1"/>
                  </a:solidFill>
                </a:rPr>
                <a:t>Provide in-house?</a:t>
              </a:r>
            </a:p>
          </p:txBody>
        </p:sp>
        <p:sp>
          <p:nvSpPr>
            <p:cNvPr id="15386" name="TextBox 20"/>
            <p:cNvSpPr txBox="1">
              <a:spLocks noChangeArrowheads="1"/>
            </p:cNvSpPr>
            <p:nvPr/>
          </p:nvSpPr>
          <p:spPr bwMode="auto">
            <a:xfrm>
              <a:off x="3405179" y="2195492"/>
              <a:ext cx="184698" cy="267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1pPr>
              <a:lvl2pPr marL="742950" indent="-285750" eaLnBrk="0" hangingPunct="0"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2pPr>
              <a:lvl3pPr marL="1143000" indent="-228600" eaLnBrk="0" hangingPunct="0"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3pPr>
              <a:lvl4pPr marL="1600200" indent="-228600" eaLnBrk="0" hangingPunct="0"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4pPr>
              <a:lvl5pPr marL="2057400" indent="-228600" eaLnBrk="0" hangingPunct="0"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9pPr>
            </a:lstStyle>
            <a:p>
              <a:pPr eaLnBrk="1" hangingPunct="1"/>
              <a:endParaRPr lang="en-US" sz="1400" b="0" dirty="0">
                <a:solidFill>
                  <a:schemeClr val="tx1"/>
                </a:solidFill>
              </a:endParaRPr>
            </a:p>
          </p:txBody>
        </p:sp>
        <p:sp>
          <p:nvSpPr>
            <p:cNvPr id="15387" name="TextBox 21"/>
            <p:cNvSpPr txBox="1">
              <a:spLocks noChangeArrowheads="1"/>
            </p:cNvSpPr>
            <p:nvPr/>
          </p:nvSpPr>
          <p:spPr bwMode="auto">
            <a:xfrm>
              <a:off x="3405179" y="4330243"/>
              <a:ext cx="184698" cy="267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1pPr>
              <a:lvl2pPr marL="742950" indent="-285750" eaLnBrk="0" hangingPunct="0"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2pPr>
              <a:lvl3pPr marL="1143000" indent="-228600" eaLnBrk="0" hangingPunct="0"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3pPr>
              <a:lvl4pPr marL="1600200" indent="-228600" eaLnBrk="0" hangingPunct="0"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4pPr>
              <a:lvl5pPr marL="2057400" indent="-228600" eaLnBrk="0" hangingPunct="0"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9pPr>
            </a:lstStyle>
            <a:p>
              <a:pPr eaLnBrk="1" hangingPunct="1"/>
              <a:endParaRPr lang="en-US" sz="1400" b="0" dirty="0">
                <a:solidFill>
                  <a:schemeClr val="tx1"/>
                </a:solidFill>
              </a:endParaRPr>
            </a:p>
          </p:txBody>
        </p:sp>
        <p:sp>
          <p:nvSpPr>
            <p:cNvPr id="15388" name="TextBox 25"/>
            <p:cNvSpPr txBox="1">
              <a:spLocks noChangeArrowheads="1"/>
            </p:cNvSpPr>
            <p:nvPr/>
          </p:nvSpPr>
          <p:spPr bwMode="auto">
            <a:xfrm>
              <a:off x="3320600" y="2962414"/>
              <a:ext cx="184698" cy="267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1pPr>
              <a:lvl2pPr marL="742950" indent="-285750" eaLnBrk="0" hangingPunct="0"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2pPr>
              <a:lvl3pPr marL="1143000" indent="-228600" eaLnBrk="0" hangingPunct="0"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3pPr>
              <a:lvl4pPr marL="1600200" indent="-228600" eaLnBrk="0" hangingPunct="0"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4pPr>
              <a:lvl5pPr marL="2057400" indent="-228600" eaLnBrk="0" hangingPunct="0"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rgbClr val="F8F8F8"/>
                  </a:solidFill>
                  <a:latin typeface="Arial" pitchFamily="34" charset="0"/>
                  <a:ea typeface="ＭＳ Ｐゴシック" pitchFamily="16" charset="-128"/>
                </a:defRPr>
              </a:lvl9pPr>
            </a:lstStyle>
            <a:p>
              <a:pPr eaLnBrk="1" hangingPunct="1"/>
              <a:endParaRPr lang="en-US" sz="1400" b="0" dirty="0">
                <a:solidFill>
                  <a:schemeClr val="tx1"/>
                </a:solidFill>
              </a:endParaRPr>
            </a:p>
          </p:txBody>
        </p:sp>
      </p:grpSp>
      <p:sp>
        <p:nvSpPr>
          <p:cNvPr id="15365" name="TextBox 15"/>
          <p:cNvSpPr txBox="1">
            <a:spLocks noChangeArrowheads="1"/>
          </p:cNvSpPr>
          <p:nvPr/>
        </p:nvSpPr>
        <p:spPr bwMode="auto">
          <a:xfrm>
            <a:off x="4184650" y="3783221"/>
            <a:ext cx="47756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1pPr>
            <a:lvl2pPr marL="742950" indent="-285750" eaLnBrk="0" hangingPunct="0"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2pPr>
            <a:lvl3pPr marL="1143000" indent="-228600" eaLnBrk="0" hangingPunct="0"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3pPr>
            <a:lvl4pPr marL="1600200" indent="-228600" eaLnBrk="0" hangingPunct="0"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4pPr>
            <a:lvl5pPr marL="2057400" indent="-228600" eaLnBrk="0" hangingPunct="0"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9pPr>
          </a:lstStyle>
          <a:p>
            <a:pPr eaLnBrk="1" hangingPunct="1"/>
            <a:r>
              <a:rPr lang="en-US" sz="1400" b="0" dirty="0">
                <a:solidFill>
                  <a:schemeClr val="tx1"/>
                </a:solidFill>
              </a:rPr>
              <a:t>Yes</a:t>
            </a:r>
          </a:p>
        </p:txBody>
      </p:sp>
      <p:sp>
        <p:nvSpPr>
          <p:cNvPr id="15366" name="TextBox 16"/>
          <p:cNvSpPr txBox="1">
            <a:spLocks noChangeArrowheads="1"/>
          </p:cNvSpPr>
          <p:nvPr/>
        </p:nvSpPr>
        <p:spPr bwMode="auto">
          <a:xfrm>
            <a:off x="4184650" y="2444853"/>
            <a:ext cx="41389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1pPr>
            <a:lvl2pPr marL="742950" indent="-285750" eaLnBrk="0" hangingPunct="0"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2pPr>
            <a:lvl3pPr marL="1143000" indent="-228600" eaLnBrk="0" hangingPunct="0"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3pPr>
            <a:lvl4pPr marL="1600200" indent="-228600" eaLnBrk="0" hangingPunct="0"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4pPr>
            <a:lvl5pPr marL="2057400" indent="-228600" eaLnBrk="0" hangingPunct="0"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F8F8F8"/>
                </a:solidFill>
                <a:latin typeface="Arial" pitchFamily="34" charset="0"/>
                <a:ea typeface="ＭＳ Ｐゴシック" pitchFamily="16" charset="-128"/>
              </a:defRPr>
            </a:lvl9pPr>
          </a:lstStyle>
          <a:p>
            <a:pPr eaLnBrk="1" hangingPunct="1"/>
            <a:r>
              <a:rPr lang="en-US" sz="1400" b="0" dirty="0">
                <a:solidFill>
                  <a:schemeClr val="tx1"/>
                </a:solidFill>
              </a:rPr>
              <a:t>No</a:t>
            </a:r>
          </a:p>
        </p:txBody>
      </p:sp>
      <p:sp>
        <p:nvSpPr>
          <p:cNvPr id="2" name="Rectangle 1"/>
          <p:cNvSpPr/>
          <p:nvPr/>
        </p:nvSpPr>
        <p:spPr>
          <a:xfrm>
            <a:off x="6296026" y="1427838"/>
            <a:ext cx="1419225" cy="65549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AU" sz="1000" dirty="0">
                <a:solidFill>
                  <a:schemeClr val="tx1"/>
                </a:solidFill>
                <a:latin typeface="+mj-lt"/>
              </a:rPr>
              <a:t>Professional referral relationship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294439" y="2457633"/>
            <a:ext cx="1417637" cy="653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AU" sz="1000" dirty="0">
                <a:solidFill>
                  <a:schemeClr val="tx1"/>
                </a:solidFill>
                <a:latin typeface="+mj-lt"/>
              </a:rPr>
              <a:t>Revenue sharing</a:t>
            </a:r>
          </a:p>
        </p:txBody>
      </p:sp>
      <p:cxnSp>
        <p:nvCxnSpPr>
          <p:cNvPr id="5" name="Straight Arrow Connector 4"/>
          <p:cNvCxnSpPr>
            <a:stCxn id="15388" idx="0"/>
            <a:endCxn id="15366" idx="1"/>
          </p:cNvCxnSpPr>
          <p:nvPr/>
        </p:nvCxnSpPr>
        <p:spPr>
          <a:xfrm flipV="1">
            <a:off x="3329831" y="2598742"/>
            <a:ext cx="854819" cy="6024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15388" idx="0"/>
          </p:cNvCxnSpPr>
          <p:nvPr/>
        </p:nvCxnSpPr>
        <p:spPr>
          <a:xfrm>
            <a:off x="3329831" y="3201197"/>
            <a:ext cx="913558" cy="7591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930275" y="3670017"/>
            <a:ext cx="850900" cy="7193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930275" y="4380283"/>
            <a:ext cx="495300" cy="3998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1" name="Straight Arrow Connector 10240"/>
          <p:cNvCxnSpPr/>
          <p:nvPr/>
        </p:nvCxnSpPr>
        <p:spPr>
          <a:xfrm flipV="1">
            <a:off x="2197101" y="3394309"/>
            <a:ext cx="282575" cy="1296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6257925" y="4444189"/>
            <a:ext cx="1417638" cy="65549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AU" sz="1000" dirty="0">
                <a:solidFill>
                  <a:schemeClr val="tx1"/>
                </a:solidFill>
                <a:latin typeface="+mj-lt"/>
              </a:rPr>
              <a:t>Authorised Representative</a:t>
            </a:r>
          </a:p>
        </p:txBody>
      </p:sp>
      <p:sp>
        <p:nvSpPr>
          <p:cNvPr id="44" name="Rectangle 43"/>
          <p:cNvSpPr/>
          <p:nvPr/>
        </p:nvSpPr>
        <p:spPr>
          <a:xfrm>
            <a:off x="6321425" y="3441782"/>
            <a:ext cx="1417638" cy="65549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AU" sz="1000" dirty="0">
                <a:solidFill>
                  <a:schemeClr val="tx1"/>
                </a:solidFill>
                <a:latin typeface="+mj-lt"/>
              </a:rPr>
              <a:t>Own AFSL</a:t>
            </a:r>
          </a:p>
        </p:txBody>
      </p:sp>
      <p:cxnSp>
        <p:nvCxnSpPr>
          <p:cNvPr id="10248" name="Straight Arrow Connector 10247"/>
          <p:cNvCxnSpPr/>
          <p:nvPr/>
        </p:nvCxnSpPr>
        <p:spPr>
          <a:xfrm flipV="1">
            <a:off x="4627564" y="1754670"/>
            <a:ext cx="1666875" cy="9184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3" name="Straight Arrow Connector 10252"/>
          <p:cNvCxnSpPr>
            <a:endCxn id="22" idx="1"/>
          </p:cNvCxnSpPr>
          <p:nvPr/>
        </p:nvCxnSpPr>
        <p:spPr>
          <a:xfrm>
            <a:off x="4627564" y="2673086"/>
            <a:ext cx="1666875" cy="1113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8" name="Straight Arrow Connector 10257"/>
          <p:cNvCxnSpPr>
            <a:endCxn id="44" idx="1"/>
          </p:cNvCxnSpPr>
          <p:nvPr/>
        </p:nvCxnSpPr>
        <p:spPr>
          <a:xfrm flipV="1">
            <a:off x="4738689" y="3768614"/>
            <a:ext cx="1582737" cy="2191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1" name="Straight Arrow Connector 10260"/>
          <p:cNvCxnSpPr>
            <a:endCxn id="43" idx="1"/>
          </p:cNvCxnSpPr>
          <p:nvPr/>
        </p:nvCxnSpPr>
        <p:spPr>
          <a:xfrm>
            <a:off x="4738689" y="3987719"/>
            <a:ext cx="1519237" cy="7833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5" name="Straight Arrow Connector 10264"/>
          <p:cNvCxnSpPr>
            <a:stCxn id="15391" idx="3"/>
            <a:endCxn id="61" idx="1"/>
          </p:cNvCxnSpPr>
          <p:nvPr/>
        </p:nvCxnSpPr>
        <p:spPr>
          <a:xfrm>
            <a:off x="1843662" y="4733499"/>
            <a:ext cx="832863" cy="265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2676525" y="4433234"/>
            <a:ext cx="1417638" cy="653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AU" sz="1000" dirty="0">
                <a:solidFill>
                  <a:schemeClr val="tx1"/>
                </a:solidFill>
                <a:latin typeface="+mj-lt"/>
              </a:rPr>
              <a:t>No action required</a:t>
            </a:r>
          </a:p>
        </p:txBody>
      </p:sp>
      <p:sp>
        <p:nvSpPr>
          <p:cNvPr id="25" name="Oval 24"/>
          <p:cNvSpPr/>
          <p:nvPr/>
        </p:nvSpPr>
        <p:spPr>
          <a:xfrm>
            <a:off x="330200" y="3200766"/>
            <a:ext cx="463550" cy="544112"/>
          </a:xfrm>
          <a:prstGeom prst="ellipse">
            <a:avLst/>
          </a:prstGeom>
          <a:solidFill>
            <a:srgbClr val="E06C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AU" sz="1600" dirty="0">
                <a:latin typeface="+mj-lt"/>
              </a:rPr>
              <a:t>1</a:t>
            </a:r>
          </a:p>
        </p:txBody>
      </p:sp>
      <p:sp>
        <p:nvSpPr>
          <p:cNvPr id="48" name="Oval 47"/>
          <p:cNvSpPr/>
          <p:nvPr/>
        </p:nvSpPr>
        <p:spPr>
          <a:xfrm>
            <a:off x="2736850" y="2455808"/>
            <a:ext cx="463550" cy="544112"/>
          </a:xfrm>
          <a:prstGeom prst="ellipse">
            <a:avLst/>
          </a:prstGeom>
          <a:solidFill>
            <a:srgbClr val="E06C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AU" sz="1600" dirty="0">
                <a:latin typeface="+mj-lt"/>
              </a:rPr>
              <a:t>2</a:t>
            </a:r>
          </a:p>
        </p:txBody>
      </p:sp>
      <p:sp>
        <p:nvSpPr>
          <p:cNvPr id="49" name="Oval 48"/>
          <p:cNvSpPr/>
          <p:nvPr/>
        </p:nvSpPr>
        <p:spPr>
          <a:xfrm>
            <a:off x="4210050" y="1751019"/>
            <a:ext cx="465138" cy="544112"/>
          </a:xfrm>
          <a:prstGeom prst="ellipse">
            <a:avLst/>
          </a:prstGeom>
          <a:solidFill>
            <a:srgbClr val="E06C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AU" sz="1600" dirty="0">
                <a:latin typeface="+mj-lt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65999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>
          <a:xfrm>
            <a:off x="304800" y="1484784"/>
            <a:ext cx="8083624" cy="3528392"/>
          </a:xfrm>
        </p:spPr>
        <p:txBody>
          <a:bodyPr/>
          <a:lstStyle/>
          <a:p>
            <a:pPr marL="0" lvl="1" indent="0">
              <a:spcBef>
                <a:spcPts val="600"/>
              </a:spcBef>
              <a:buClr>
                <a:srgbClr val="E06C08"/>
              </a:buClr>
              <a:buChar char="•"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t> </a:t>
            </a:r>
            <a:r>
              <a:rPr lang="en-US" sz="1800" dirty="0" smtClean="0">
                <a:cs typeface="+mn-cs"/>
              </a:rPr>
              <a:t>Essentially a business decision – what is your business model </a:t>
            </a:r>
          </a:p>
          <a:p>
            <a:pPr marL="0" lvl="1" indent="0">
              <a:spcBef>
                <a:spcPts val="600"/>
              </a:spcBef>
              <a:buClr>
                <a:srgbClr val="E06C08"/>
              </a:buClr>
              <a:buChar char="•"/>
            </a:pPr>
            <a:r>
              <a:rPr lang="en-US" sz="1800" dirty="0" smtClean="0">
                <a:cs typeface="+mn-cs"/>
              </a:rPr>
              <a:t> Consider opportunities and challenges </a:t>
            </a:r>
          </a:p>
          <a:p>
            <a:pPr marL="0" lvl="1" indent="0">
              <a:spcBef>
                <a:spcPts val="600"/>
              </a:spcBef>
              <a:buClr>
                <a:srgbClr val="E06C08"/>
              </a:buClr>
              <a:buChar char="•"/>
            </a:pPr>
            <a:r>
              <a:rPr lang="en-AU" sz="1800" dirty="0" smtClean="0"/>
              <a:t> Determine if you are impacted</a:t>
            </a:r>
            <a:endParaRPr lang="en-AU" sz="1800" dirty="0" smtClean="0">
              <a:cs typeface="+mn-cs"/>
            </a:endParaRPr>
          </a:p>
          <a:p>
            <a:pPr marL="0" lvl="1" indent="0">
              <a:spcBef>
                <a:spcPts val="600"/>
              </a:spcBef>
              <a:buClr>
                <a:srgbClr val="E06C08"/>
              </a:buClr>
              <a:buChar char="•"/>
            </a:pPr>
            <a:r>
              <a:rPr lang="en-AU" sz="1800" dirty="0" smtClean="0">
                <a:cs typeface="+mn-cs"/>
              </a:rPr>
              <a:t> Assess services you currently provide </a:t>
            </a:r>
          </a:p>
          <a:p>
            <a:pPr marL="0" lvl="1" indent="0">
              <a:spcBef>
                <a:spcPts val="600"/>
              </a:spcBef>
              <a:buClr>
                <a:srgbClr val="E06C08"/>
              </a:buClr>
              <a:buChar char="•"/>
            </a:pPr>
            <a:r>
              <a:rPr lang="en-US" sz="1800" dirty="0" smtClean="0">
                <a:cs typeface="+mn-cs"/>
              </a:rPr>
              <a:t> Assess services you want to provide in the future</a:t>
            </a:r>
            <a:endParaRPr lang="en-AU" sz="1800" dirty="0" smtClean="0">
              <a:cs typeface="+mn-cs"/>
            </a:endParaRPr>
          </a:p>
          <a:p>
            <a:pPr marL="0" lvl="1" indent="0">
              <a:spcBef>
                <a:spcPts val="600"/>
              </a:spcBef>
              <a:buClr>
                <a:srgbClr val="E06C08"/>
              </a:buClr>
              <a:buChar char="•"/>
            </a:pPr>
            <a:r>
              <a:rPr lang="en-AU" sz="1800" dirty="0" smtClean="0">
                <a:cs typeface="+mn-cs"/>
              </a:rPr>
              <a:t> Assess services your existing and potential clients want from you</a:t>
            </a:r>
          </a:p>
          <a:p>
            <a:pPr marL="0" lvl="1" indent="0">
              <a:spcBef>
                <a:spcPts val="600"/>
              </a:spcBef>
              <a:buClr>
                <a:srgbClr val="E06C08"/>
              </a:buClr>
              <a:buChar char="•"/>
            </a:pPr>
            <a:r>
              <a:rPr lang="en-US" sz="1800" dirty="0" smtClean="0">
                <a:cs typeface="+mn-cs"/>
              </a:rPr>
              <a:t> What are other, similar practices doing</a:t>
            </a:r>
          </a:p>
          <a:p>
            <a:pPr marL="0" lvl="1" indent="0">
              <a:spcBef>
                <a:spcPts val="600"/>
              </a:spcBef>
              <a:buClr>
                <a:srgbClr val="E06C08"/>
              </a:buClr>
              <a:buChar char="•"/>
            </a:pPr>
            <a:r>
              <a:rPr lang="en-AU" sz="1800" dirty="0" smtClean="0"/>
              <a:t> Consider the options </a:t>
            </a:r>
            <a:endParaRPr lang="en-AU" sz="1800" dirty="0" smtClean="0">
              <a:cs typeface="+mn-cs"/>
            </a:endParaRPr>
          </a:p>
          <a:p>
            <a:pPr marL="0" lvl="1" indent="0">
              <a:spcBef>
                <a:spcPts val="600"/>
              </a:spcBef>
              <a:buClr>
                <a:srgbClr val="E06C08"/>
              </a:buClr>
              <a:buChar char="•"/>
            </a:pPr>
            <a:r>
              <a:rPr lang="en-AU" sz="1800" dirty="0" smtClean="0">
                <a:cs typeface="+mn-cs"/>
              </a:rPr>
              <a:t> Meet education requirements (RG146)</a:t>
            </a:r>
          </a:p>
          <a:p>
            <a:pPr marL="0" lvl="1" indent="0">
              <a:spcBef>
                <a:spcPts val="600"/>
              </a:spcBef>
              <a:buClr>
                <a:srgbClr val="E06C08"/>
              </a:buClr>
              <a:buChar char="•"/>
            </a:pPr>
            <a:r>
              <a:rPr lang="en-AU" sz="1800" dirty="0" smtClean="0">
                <a:cs typeface="+mn-cs"/>
              </a:rPr>
              <a:t> Meet other requirements (fit &amp; proper person, PI insurance, responsible manager etc)</a:t>
            </a:r>
          </a:p>
          <a:p>
            <a:pPr lvl="1"/>
            <a:endParaRPr lang="en-AU" sz="1800" dirty="0" smtClean="0"/>
          </a:p>
          <a:p>
            <a:pPr lvl="1"/>
            <a:endParaRPr lang="en-AU" sz="1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What to consider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>
          <a:xfrm>
            <a:off x="395536" y="1340768"/>
            <a:ext cx="7776864" cy="2448272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Application fee to ASIC for individual:  $883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Application fee to ASIC for company:   $1,588</a:t>
            </a:r>
          </a:p>
          <a:p>
            <a:pPr marL="0" lvl="1" indent="0">
              <a:spcBef>
                <a:spcPts val="600"/>
              </a:spcBef>
              <a:buClr>
                <a:srgbClr val="E06C08"/>
              </a:buClr>
              <a:buChar char="•"/>
            </a:pPr>
            <a:r>
              <a:rPr lang="en-US" sz="1800" dirty="0" smtClean="0">
                <a:cs typeface="+mn-cs"/>
              </a:rPr>
              <a:t> Increased PI insurance (min $2m): could be significant</a:t>
            </a:r>
          </a:p>
          <a:p>
            <a:pPr marL="0" lvl="1" indent="0">
              <a:spcBef>
                <a:spcPts val="600"/>
              </a:spcBef>
              <a:buClr>
                <a:srgbClr val="E06C08"/>
              </a:buClr>
              <a:buChar char="•"/>
            </a:pPr>
            <a:r>
              <a:rPr lang="en-US" sz="1800" dirty="0" smtClean="0">
                <a:cs typeface="+mn-cs"/>
              </a:rPr>
              <a:t> Membership of external dispute resolution scheme: $500 - $1,000</a:t>
            </a:r>
          </a:p>
          <a:p>
            <a:pPr marL="0" lvl="1" indent="0">
              <a:spcBef>
                <a:spcPts val="600"/>
              </a:spcBef>
              <a:buClr>
                <a:srgbClr val="E06C08"/>
              </a:buClr>
              <a:buChar char="•"/>
            </a:pPr>
            <a:r>
              <a:rPr lang="en-US" sz="1800" dirty="0" smtClean="0">
                <a:cs typeface="+mn-cs"/>
              </a:rPr>
              <a:t> Ongoing training and education of relevant staff: depends </a:t>
            </a:r>
          </a:p>
          <a:p>
            <a:pPr marL="0" lvl="1" indent="0">
              <a:spcBef>
                <a:spcPts val="600"/>
              </a:spcBef>
              <a:buClr>
                <a:srgbClr val="E06C08"/>
              </a:buClr>
              <a:buChar char="•"/>
            </a:pPr>
            <a:r>
              <a:rPr lang="en-US" sz="1800" dirty="0" smtClean="0">
                <a:cs typeface="+mn-cs"/>
              </a:rPr>
              <a:t> Adequate practice management processes: may be minimal if already in place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Annual compliance certificate instead of full audit: not listed   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Cost of preparing full AFSL application: could be $100k with annual cost of $10,000 to $20,000    </a:t>
            </a:r>
          </a:p>
          <a:p>
            <a:endParaRPr lang="en-US" dirty="0" smtClean="0"/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Cost of license</a:t>
            </a:r>
            <a:endParaRPr lang="en-AU" sz="24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>
          <a:xfrm>
            <a:off x="304800" y="1412776"/>
            <a:ext cx="8083624" cy="3816423"/>
          </a:xfrm>
        </p:spPr>
        <p:txBody>
          <a:bodyPr/>
          <a:lstStyle/>
          <a:p>
            <a:pPr marL="0" lvl="1" indent="0">
              <a:spcBef>
                <a:spcPts val="600"/>
              </a:spcBef>
              <a:buClr>
                <a:srgbClr val="E06C08"/>
              </a:buClr>
              <a:buChar char="•"/>
            </a:pP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t> </a:t>
            </a:r>
            <a:r>
              <a:rPr lang="en-US" sz="1800" dirty="0" smtClean="0">
                <a:cs typeface="+mn-cs"/>
              </a:rPr>
              <a:t>Client demand for holistic advice and additional services </a:t>
            </a:r>
          </a:p>
          <a:p>
            <a:pPr marL="0" lvl="1" indent="0">
              <a:spcBef>
                <a:spcPts val="600"/>
              </a:spcBef>
              <a:buClr>
                <a:srgbClr val="E06C08"/>
              </a:buClr>
              <a:buChar char="•"/>
            </a:pPr>
            <a:r>
              <a:rPr lang="en-US" sz="1800" dirty="0" smtClean="0">
                <a:cs typeface="+mn-cs"/>
              </a:rPr>
              <a:t> Revenue and profit protection and growth (client base penetration from 10% - 90%)</a:t>
            </a:r>
          </a:p>
          <a:p>
            <a:pPr marL="0" lvl="1" indent="0">
              <a:spcBef>
                <a:spcPts val="600"/>
              </a:spcBef>
              <a:buClr>
                <a:srgbClr val="E06C08"/>
              </a:buClr>
              <a:buChar char="•"/>
            </a:pPr>
            <a:r>
              <a:rPr lang="en-US" sz="1800" dirty="0" smtClean="0">
                <a:cs typeface="+mn-cs"/>
              </a:rPr>
              <a:t> Ring-fence your clients – being the only or main trusted adviser in the financial or business life of your clients</a:t>
            </a:r>
          </a:p>
          <a:p>
            <a:pPr marL="0" lvl="1" indent="0">
              <a:spcBef>
                <a:spcPts val="600"/>
              </a:spcBef>
              <a:buClr>
                <a:srgbClr val="E06C08"/>
              </a:buClr>
              <a:buChar char="•"/>
            </a:pPr>
            <a:r>
              <a:rPr lang="en-US" sz="1800" dirty="0" smtClean="0">
                <a:cs typeface="+mn-cs"/>
              </a:rPr>
              <a:t> Diversify, grow and sustain client base and revenue sources</a:t>
            </a:r>
          </a:p>
          <a:p>
            <a:pPr marL="0" lvl="1" indent="0">
              <a:spcBef>
                <a:spcPts val="600"/>
              </a:spcBef>
              <a:buClr>
                <a:srgbClr val="E06C08"/>
              </a:buClr>
              <a:buChar char="•"/>
            </a:pPr>
            <a:r>
              <a:rPr lang="en-US" sz="1800" dirty="0" smtClean="0">
                <a:cs typeface="+mn-cs"/>
              </a:rPr>
              <a:t> Consider challenges to traditional accounting/compliance work – refer above to macro challenges</a:t>
            </a:r>
          </a:p>
          <a:p>
            <a:pPr marL="0" lvl="1" indent="0">
              <a:spcBef>
                <a:spcPts val="600"/>
              </a:spcBef>
              <a:buClr>
                <a:srgbClr val="E06C08"/>
              </a:buClr>
              <a:buChar char="•"/>
            </a:pPr>
            <a:r>
              <a:rPr lang="en-US" sz="1800" dirty="0" smtClean="0">
                <a:cs typeface="+mn-cs"/>
              </a:rPr>
              <a:t> Threat of digital disruption/automation</a:t>
            </a:r>
          </a:p>
          <a:p>
            <a:pPr marL="0" lvl="1" indent="0">
              <a:spcBef>
                <a:spcPts val="600"/>
              </a:spcBef>
              <a:buClr>
                <a:srgbClr val="E06C08"/>
              </a:buClr>
              <a:buChar char="•"/>
            </a:pPr>
            <a:r>
              <a:rPr lang="en-US" sz="1800" dirty="0" smtClean="0">
                <a:cs typeface="+mn-cs"/>
              </a:rPr>
              <a:t> Technology enables financial services to be introduced or further developed while building on practice efficiencies</a:t>
            </a:r>
          </a:p>
          <a:p>
            <a:pPr marL="0" lvl="1" indent="0">
              <a:spcBef>
                <a:spcPts val="600"/>
              </a:spcBef>
              <a:buClr>
                <a:srgbClr val="E06C08"/>
              </a:buClr>
              <a:buChar char="•"/>
            </a:pPr>
            <a:r>
              <a:rPr lang="en-US" sz="1800" dirty="0" smtClean="0">
                <a:cs typeface="+mn-cs"/>
              </a:rPr>
              <a:t> Technology makes everyone a competitor or a collaborator</a:t>
            </a:r>
          </a:p>
          <a:p>
            <a:pPr marL="0" lvl="1" indent="0">
              <a:spcBef>
                <a:spcPts val="600"/>
              </a:spcBef>
              <a:buClr>
                <a:srgbClr val="E06C08"/>
              </a:buClr>
              <a:buNone/>
            </a:pPr>
            <a:endParaRPr lang="en-US" sz="1800" dirty="0" smtClean="0">
              <a:solidFill>
                <a:schemeClr val="tx1">
                  <a:lumMod val="65000"/>
                  <a:lumOff val="35000"/>
                </a:schemeClr>
              </a:solidFill>
              <a:cs typeface="+mn-c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Why consider financial services </a:t>
            </a:r>
            <a:endParaRPr lang="en-AU" sz="24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eaLnBrk="1" hangingPunct="1">
              <a:lnSpc>
                <a:spcPct val="80000"/>
              </a:lnSpc>
            </a:pPr>
            <a:r>
              <a:rPr lang="en-AU" sz="2400" dirty="0" smtClean="0">
                <a:ea typeface="ＭＳ Ｐゴシック" pitchFamily="16" charset="-128"/>
              </a:rPr>
              <a:t>Preparation is the key</a:t>
            </a:r>
          </a:p>
        </p:txBody>
      </p:sp>
      <p:sp>
        <p:nvSpPr>
          <p:cNvPr id="17411" name="AutoShape 25"/>
          <p:cNvSpPr>
            <a:spLocks noChangeArrowheads="1"/>
          </p:cNvSpPr>
          <p:nvPr/>
        </p:nvSpPr>
        <p:spPr bwMode="auto">
          <a:xfrm>
            <a:off x="395536" y="2348880"/>
            <a:ext cx="2592288" cy="3240360"/>
          </a:xfrm>
          <a:prstGeom prst="roundRect">
            <a:avLst>
              <a:gd name="adj" fmla="val 5204"/>
            </a:avLst>
          </a:prstGeom>
          <a:solidFill>
            <a:schemeClr val="accent1">
              <a:alpha val="5098"/>
            </a:schemeClr>
          </a:solidFill>
          <a:ln w="31750">
            <a:solidFill>
              <a:srgbClr val="5B4937"/>
            </a:solidFill>
            <a:round/>
            <a:headEnd/>
            <a:tailEnd/>
          </a:ln>
        </p:spPr>
        <p:txBody>
          <a:bodyPr lIns="18000" tIns="18000" rIns="18000" bIns="18000"/>
          <a:lstStyle/>
          <a:p>
            <a:pPr marL="174625" indent="-174625">
              <a:buClr>
                <a:srgbClr val="FF6600"/>
              </a:buClr>
              <a:buFontTx/>
              <a:buChar char="•"/>
            </a:pPr>
            <a:r>
              <a:rPr lang="en-AU" sz="1400" b="0" dirty="0">
                <a:solidFill>
                  <a:schemeClr val="tx1"/>
                </a:solidFill>
              </a:rPr>
              <a:t>Education</a:t>
            </a:r>
          </a:p>
          <a:p>
            <a:pPr marL="174625" indent="-174625">
              <a:buClr>
                <a:srgbClr val="FF6600"/>
              </a:buClr>
              <a:buFontTx/>
              <a:buChar char="•"/>
            </a:pPr>
            <a:r>
              <a:rPr lang="en-AU" sz="1400" b="0" dirty="0">
                <a:solidFill>
                  <a:schemeClr val="tx1"/>
                </a:solidFill>
              </a:rPr>
              <a:t>Training</a:t>
            </a:r>
          </a:p>
          <a:p>
            <a:pPr marL="174625" indent="-174625">
              <a:buClr>
                <a:srgbClr val="FF6600"/>
              </a:buClr>
              <a:buFontTx/>
              <a:buChar char="•"/>
            </a:pPr>
            <a:r>
              <a:rPr lang="en-AU" sz="1400" b="0" dirty="0">
                <a:solidFill>
                  <a:schemeClr val="tx1"/>
                </a:solidFill>
              </a:rPr>
              <a:t>Authorisation/license level required</a:t>
            </a:r>
          </a:p>
          <a:p>
            <a:pPr marL="174625" indent="-174625">
              <a:buClr>
                <a:srgbClr val="FF6600"/>
              </a:buClr>
              <a:buFontTx/>
              <a:buChar char="•"/>
            </a:pPr>
            <a:r>
              <a:rPr lang="en-AU" sz="1400" b="0" dirty="0">
                <a:solidFill>
                  <a:schemeClr val="tx1"/>
                </a:solidFill>
              </a:rPr>
              <a:t>AR or </a:t>
            </a:r>
            <a:r>
              <a:rPr lang="en-AU" sz="1400" b="0" dirty="0" smtClean="0">
                <a:solidFill>
                  <a:schemeClr val="tx1"/>
                </a:solidFill>
              </a:rPr>
              <a:t>own AFSL</a:t>
            </a:r>
            <a:r>
              <a:rPr lang="en-AU" sz="1400" b="0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17412" name="AutoShape 27"/>
          <p:cNvSpPr>
            <a:spLocks noChangeArrowheads="1"/>
          </p:cNvSpPr>
          <p:nvPr/>
        </p:nvSpPr>
        <p:spPr bwMode="auto">
          <a:xfrm>
            <a:off x="330200" y="1362106"/>
            <a:ext cx="2713038" cy="730351"/>
          </a:xfrm>
          <a:prstGeom prst="roundRect">
            <a:avLst>
              <a:gd name="adj" fmla="val 17278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xtLst/>
        </p:spPr>
        <p:txBody>
          <a:bodyPr lIns="18000" tIns="18000" rIns="18000" bIns="18000" anchor="ctr"/>
          <a:lstStyle/>
          <a:p>
            <a:pPr algn="ctr"/>
            <a:r>
              <a:rPr lang="en-AU" sz="1800" dirty="0">
                <a:solidFill>
                  <a:schemeClr val="bg1"/>
                </a:solidFill>
              </a:rPr>
              <a:t>Yourself	</a:t>
            </a:r>
          </a:p>
        </p:txBody>
      </p:sp>
      <p:sp>
        <p:nvSpPr>
          <p:cNvPr id="22533" name="AutoShape 25"/>
          <p:cNvSpPr>
            <a:spLocks noChangeArrowheads="1"/>
          </p:cNvSpPr>
          <p:nvPr/>
        </p:nvSpPr>
        <p:spPr bwMode="auto">
          <a:xfrm>
            <a:off x="3275856" y="2348880"/>
            <a:ext cx="2448272" cy="3240360"/>
          </a:xfrm>
          <a:prstGeom prst="roundRect">
            <a:avLst>
              <a:gd name="adj" fmla="val 5204"/>
            </a:avLst>
          </a:prstGeom>
          <a:solidFill>
            <a:schemeClr val="accent1">
              <a:alpha val="5098"/>
            </a:schemeClr>
          </a:solidFill>
          <a:ln w="31750">
            <a:solidFill>
              <a:srgbClr val="5B4937"/>
            </a:solidFill>
            <a:round/>
            <a:headEnd/>
            <a:tailEnd/>
          </a:ln>
        </p:spPr>
        <p:txBody>
          <a:bodyPr lIns="18000" tIns="18000" rIns="18000" bIns="18000"/>
          <a:lstStyle/>
          <a:p>
            <a:pPr marL="285750" indent="-285750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AU" sz="1400" b="0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Consider additional resources required</a:t>
            </a:r>
          </a:p>
          <a:p>
            <a:pPr marL="285750" indent="-285750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AU" sz="1400" b="0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In-house or outsourcing?</a:t>
            </a:r>
          </a:p>
          <a:p>
            <a:pPr marL="285750" indent="-285750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AU" sz="1400" b="0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New entity / trading name</a:t>
            </a:r>
          </a:p>
          <a:p>
            <a:pPr marL="285750" indent="-285750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AU" sz="1400" b="0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Referral relationships</a:t>
            </a:r>
          </a:p>
          <a:p>
            <a:pPr marL="285750" indent="-285750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AU" sz="1400" b="0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Competitive advantage</a:t>
            </a:r>
          </a:p>
          <a:p>
            <a:pPr>
              <a:spcAft>
                <a:spcPts val="0"/>
              </a:spcAft>
              <a:buClr>
                <a:srgbClr val="FF6600"/>
              </a:buClr>
              <a:defRPr/>
            </a:pPr>
            <a:endParaRPr lang="en-AU" sz="1400" b="0" dirty="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4" name="AutoShape 27"/>
          <p:cNvSpPr>
            <a:spLocks noChangeArrowheads="1"/>
          </p:cNvSpPr>
          <p:nvPr/>
        </p:nvSpPr>
        <p:spPr bwMode="auto">
          <a:xfrm>
            <a:off x="3195638" y="1362106"/>
            <a:ext cx="2711450" cy="730351"/>
          </a:xfrm>
          <a:prstGeom prst="roundRect">
            <a:avLst>
              <a:gd name="adj" fmla="val 17278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xtLst/>
        </p:spPr>
        <p:txBody>
          <a:bodyPr lIns="18000" tIns="18000" rIns="18000" bIns="18000" anchor="ctr"/>
          <a:lstStyle/>
          <a:p>
            <a:pPr algn="ctr"/>
            <a:r>
              <a:rPr lang="en-AU" sz="1800" dirty="0">
                <a:solidFill>
                  <a:schemeClr val="bg1"/>
                </a:solidFill>
              </a:rPr>
              <a:t>Your business</a:t>
            </a:r>
          </a:p>
        </p:txBody>
      </p:sp>
      <p:sp>
        <p:nvSpPr>
          <p:cNvPr id="24583" name="AutoShape 25"/>
          <p:cNvSpPr>
            <a:spLocks noChangeArrowheads="1"/>
          </p:cNvSpPr>
          <p:nvPr/>
        </p:nvSpPr>
        <p:spPr bwMode="auto">
          <a:xfrm>
            <a:off x="6156176" y="2348880"/>
            <a:ext cx="2592288" cy="3240360"/>
          </a:xfrm>
          <a:prstGeom prst="roundRect">
            <a:avLst>
              <a:gd name="adj" fmla="val 5204"/>
            </a:avLst>
          </a:prstGeom>
          <a:solidFill>
            <a:schemeClr val="accent1">
              <a:alpha val="5098"/>
            </a:schemeClr>
          </a:solidFill>
          <a:ln w="31750">
            <a:solidFill>
              <a:srgbClr val="5B4937"/>
            </a:solidFill>
            <a:round/>
            <a:headEnd/>
            <a:tailEnd/>
          </a:ln>
        </p:spPr>
        <p:txBody>
          <a:bodyPr lIns="18000" tIns="18000" rIns="18000" bIns="18000"/>
          <a:lstStyle/>
          <a:p>
            <a:pPr>
              <a:spcAft>
                <a:spcPts val="0"/>
              </a:spcAft>
              <a:buClr>
                <a:srgbClr val="FF6600"/>
              </a:buClr>
              <a:defRPr/>
            </a:pPr>
            <a:r>
              <a:rPr lang="en-AU" sz="1400" b="0" dirty="0">
                <a:solidFill>
                  <a:schemeClr val="tx1"/>
                </a:solidFill>
              </a:rPr>
              <a:t>Delivery of advice to clients requires templates and processes such as:</a:t>
            </a:r>
          </a:p>
          <a:p>
            <a:pPr marL="285750" indent="-285750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AU" sz="1400" b="0" dirty="0">
                <a:solidFill>
                  <a:schemeClr val="tx1"/>
                </a:solidFill>
              </a:rPr>
              <a:t>Statement of Advice</a:t>
            </a:r>
          </a:p>
          <a:p>
            <a:pPr marL="285750" indent="-285750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AU" sz="1400" b="0" dirty="0">
                <a:solidFill>
                  <a:schemeClr val="tx1"/>
                </a:solidFill>
              </a:rPr>
              <a:t>Fact Find</a:t>
            </a:r>
          </a:p>
          <a:p>
            <a:pPr marL="285750" indent="-285750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AU" sz="1400" b="0" dirty="0">
                <a:solidFill>
                  <a:schemeClr val="tx1"/>
                </a:solidFill>
              </a:rPr>
              <a:t>Financial Services &amp; Credit Guide</a:t>
            </a:r>
          </a:p>
          <a:p>
            <a:pPr marL="285750" indent="-285750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AU" sz="1400" b="0" dirty="0">
                <a:solidFill>
                  <a:schemeClr val="tx1"/>
                </a:solidFill>
              </a:rPr>
              <a:t>Record of Advice</a:t>
            </a:r>
          </a:p>
          <a:p>
            <a:pPr marL="285750" indent="-285750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AU" sz="1400" b="0" dirty="0">
                <a:solidFill>
                  <a:schemeClr val="tx1"/>
                </a:solidFill>
              </a:rPr>
              <a:t>Statement of Further Advice</a:t>
            </a:r>
          </a:p>
          <a:p>
            <a:pPr marL="285750" indent="-285750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AU" sz="1400" b="0" dirty="0">
                <a:solidFill>
                  <a:schemeClr val="tx1"/>
                </a:solidFill>
              </a:rPr>
              <a:t>File Notes</a:t>
            </a:r>
          </a:p>
          <a:p>
            <a:pPr marL="285750" indent="-285750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AU" sz="1400" b="0" dirty="0">
                <a:solidFill>
                  <a:schemeClr val="tx1"/>
                </a:solidFill>
              </a:rPr>
              <a:t>Advice Processes</a:t>
            </a:r>
          </a:p>
          <a:p>
            <a:pPr marL="285750" indent="-285750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AU" sz="1400" b="0" dirty="0" smtClean="0">
                <a:solidFill>
                  <a:schemeClr val="tx1"/>
                </a:solidFill>
              </a:rPr>
              <a:t>Registers</a:t>
            </a:r>
          </a:p>
          <a:p>
            <a:pPr marL="285750" indent="-285750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US" sz="1400" dirty="0" smtClean="0"/>
              <a:t>Engagement process</a:t>
            </a:r>
            <a:endParaRPr lang="en-AU" sz="1400" b="0" dirty="0">
              <a:solidFill>
                <a:schemeClr val="tx1"/>
              </a:solidFill>
            </a:endParaRPr>
          </a:p>
        </p:txBody>
      </p:sp>
      <p:sp>
        <p:nvSpPr>
          <p:cNvPr id="17416" name="AutoShape 27"/>
          <p:cNvSpPr>
            <a:spLocks noChangeArrowheads="1"/>
          </p:cNvSpPr>
          <p:nvPr/>
        </p:nvSpPr>
        <p:spPr bwMode="auto">
          <a:xfrm>
            <a:off x="6094414" y="1362106"/>
            <a:ext cx="2713037" cy="730351"/>
          </a:xfrm>
          <a:prstGeom prst="roundRect">
            <a:avLst>
              <a:gd name="adj" fmla="val 17278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xtLst/>
        </p:spPr>
        <p:txBody>
          <a:bodyPr lIns="18000" tIns="18000" rIns="18000" bIns="18000" anchor="ctr"/>
          <a:lstStyle/>
          <a:p>
            <a:pPr algn="ctr"/>
            <a:r>
              <a:rPr lang="en-AU" sz="1800" dirty="0">
                <a:solidFill>
                  <a:schemeClr val="bg1"/>
                </a:solidFill>
              </a:rPr>
              <a:t>Your clients</a:t>
            </a:r>
          </a:p>
        </p:txBody>
      </p:sp>
    </p:spTree>
    <p:extLst>
      <p:ext uri="{BB962C8B-B14F-4D97-AF65-F5344CB8AC3E}">
        <p14:creationId xmlns:p14="http://schemas.microsoft.com/office/powerpoint/2010/main" val="255975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>
          <a:xfrm>
            <a:off x="323528" y="1340768"/>
            <a:ext cx="8280920" cy="3960439"/>
          </a:xfrm>
        </p:spPr>
        <p:txBody>
          <a:bodyPr/>
          <a:lstStyle/>
          <a:p>
            <a:pPr>
              <a:buNone/>
            </a:pPr>
            <a:r>
              <a:rPr lang="en-AU" dirty="0" smtClean="0">
                <a:solidFill>
                  <a:schemeClr val="tx1"/>
                </a:solidFill>
              </a:rPr>
              <a:t>According to various commentators the keys to success in financial services are: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 Integrated business model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 Client-centric attitude and approach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 Client engagement model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 Cohesive, quality delivery of advice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 Consistent remuneration and fee approach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 Recognition of separate and distinct skill sets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Consider alignment, </a:t>
            </a:r>
            <a:r>
              <a:rPr lang="en-US" dirty="0" err="1" smtClean="0">
                <a:solidFill>
                  <a:schemeClr val="tx1"/>
                </a:solidFill>
              </a:rPr>
              <a:t>specialised</a:t>
            </a:r>
            <a:r>
              <a:rPr lang="en-US" dirty="0" smtClean="0">
                <a:solidFill>
                  <a:schemeClr val="tx1"/>
                </a:solidFill>
              </a:rPr>
              <a:t> services, engagement</a:t>
            </a: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   and support </a:t>
            </a:r>
          </a:p>
          <a:p>
            <a:r>
              <a:rPr lang="en-AU" smtClean="0">
                <a:solidFill>
                  <a:schemeClr val="tx1"/>
                </a:solidFill>
              </a:rPr>
              <a:t> IPA </a:t>
            </a:r>
            <a:r>
              <a:rPr lang="en-AU" dirty="0" smtClean="0">
                <a:solidFill>
                  <a:schemeClr val="tx1"/>
                </a:solidFill>
              </a:rPr>
              <a:t>offers transitioning your </a:t>
            </a:r>
            <a:r>
              <a:rPr lang="en-AU" smtClean="0">
                <a:solidFill>
                  <a:schemeClr val="tx1"/>
                </a:solidFill>
              </a:rPr>
              <a:t>practice workshops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AU" dirty="0" smtClean="0">
              <a:solidFill>
                <a:schemeClr val="tx1"/>
              </a:solidFill>
            </a:endParaRPr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400" dirty="0" smtClean="0"/>
              <a:t>Incorporating Financial services</a:t>
            </a:r>
            <a:endParaRPr lang="en-A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0"/>
            <a:ext cx="7558608" cy="659160"/>
          </a:xfrm>
        </p:spPr>
        <p:txBody>
          <a:bodyPr anchor="t"/>
          <a:lstStyle/>
          <a:p>
            <a:pPr algn="l" eaLnBrk="1" hangingPunct="1"/>
            <a:r>
              <a:rPr lang="en-AU" sz="2400" b="1" dirty="0" smtClean="0">
                <a:ea typeface="ＭＳ Ｐゴシック" pitchFamily="16" charset="-128"/>
              </a:rPr>
              <a:t>COST V. OPPORTUNITY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603421"/>
              </p:ext>
            </p:extLst>
          </p:nvPr>
        </p:nvGraphicFramePr>
        <p:xfrm>
          <a:off x="803275" y="1418709"/>
          <a:ext cx="7508874" cy="34360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2958"/>
                <a:gridCol w="2502958"/>
                <a:gridCol w="2502958"/>
              </a:tblGrid>
              <a:tr h="426117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</a:rPr>
                        <a:t>Revenue source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91437" marR="91437" marT="52535" marB="52535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</a:rPr>
                        <a:t>Explanation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91437" marR="91437" marT="52535" marB="52535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</a:rPr>
                        <a:t>Estimated</a:t>
                      </a:r>
                      <a:r>
                        <a:rPr lang="en-AU" sz="1600" baseline="0" dirty="0" smtClean="0">
                          <a:latin typeface="+mj-lt"/>
                        </a:rPr>
                        <a:t> amount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91437" marR="91437" marT="52535" marB="52535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</a:tr>
              <a:tr h="133206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</a:rPr>
                        <a:t>Advice</a:t>
                      </a:r>
                      <a:r>
                        <a:rPr lang="en-AU" sz="1600" baseline="0" dirty="0" smtClean="0">
                          <a:latin typeface="+mj-lt"/>
                        </a:rPr>
                        <a:t> fee (advice business)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91437" marR="91437" marT="52535" marB="5253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</a:rPr>
                        <a:t>For the preparation of Statement of Advice, including a consideration of whether</a:t>
                      </a:r>
                      <a:r>
                        <a:rPr lang="en-AU" sz="1600" baseline="0" dirty="0" smtClean="0">
                          <a:latin typeface="+mj-lt"/>
                        </a:rPr>
                        <a:t> SMSF is appropriate for client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91437" marR="91437" marT="52535" marB="5253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</a:rPr>
                        <a:t>$1,000 - $2,500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91437" marR="91437" marT="52535" marB="52535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95866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</a:rPr>
                        <a:t>Implementation fee (accounting business)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91437" marR="91437" marT="52535" marB="5253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</a:rPr>
                        <a:t>Establish the structure and arrange documentation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91437" marR="91437" marT="52535" marB="5253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</a:rPr>
                        <a:t>$1,500 - $2,500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91437" marR="91437" marT="52535" marB="52535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841264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</a:rPr>
                        <a:t>Ongoing tax</a:t>
                      </a:r>
                      <a:r>
                        <a:rPr lang="en-AU" sz="1600" baseline="0" dirty="0" smtClean="0">
                          <a:latin typeface="+mj-lt"/>
                        </a:rPr>
                        <a:t> work</a:t>
                      </a:r>
                      <a:r>
                        <a:rPr lang="en-AU" sz="1600" dirty="0" smtClean="0">
                          <a:latin typeface="+mj-lt"/>
                        </a:rPr>
                        <a:t> </a:t>
                      </a:r>
                      <a:r>
                        <a:rPr lang="en-AU" sz="1600" baseline="0" dirty="0" smtClean="0">
                          <a:latin typeface="+mj-lt"/>
                        </a:rPr>
                        <a:t>(accounting business)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91437" marR="91437" marT="52535" marB="5253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</a:rPr>
                        <a:t>Annual tax return,</a:t>
                      </a:r>
                      <a:r>
                        <a:rPr lang="en-AU" sz="1600" baseline="0" dirty="0" smtClean="0">
                          <a:latin typeface="+mj-lt"/>
                        </a:rPr>
                        <a:t> BAS, actuarial certificates (if applicable) 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91437" marR="91437" marT="52535" marB="52535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</a:rPr>
                        <a:t>$2,000 - $3,000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91437" marR="91437" marT="52535" marB="52535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461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3568" y="476672"/>
            <a:ext cx="7774632" cy="648072"/>
          </a:xfrm>
        </p:spPr>
        <p:txBody>
          <a:bodyPr anchor="t"/>
          <a:lstStyle/>
          <a:p>
            <a:pPr algn="l" eaLnBrk="1" hangingPunct="1"/>
            <a:r>
              <a:rPr lang="en-AU" sz="2400" b="1" dirty="0" smtClean="0">
                <a:ea typeface="ＭＳ Ｐゴシック" pitchFamily="16" charset="-128"/>
              </a:rPr>
              <a:t>AUTHORISATION or OWN LICENSE? </a:t>
            </a:r>
          </a:p>
        </p:txBody>
      </p:sp>
      <p:sp>
        <p:nvSpPr>
          <p:cNvPr id="56323" name="AutoShape 25"/>
          <p:cNvSpPr>
            <a:spLocks noChangeArrowheads="1"/>
          </p:cNvSpPr>
          <p:nvPr/>
        </p:nvSpPr>
        <p:spPr bwMode="auto">
          <a:xfrm>
            <a:off x="683568" y="3429000"/>
            <a:ext cx="3752279" cy="2232248"/>
          </a:xfrm>
          <a:prstGeom prst="roundRect">
            <a:avLst>
              <a:gd name="adj" fmla="val 5204"/>
            </a:avLst>
          </a:prstGeom>
          <a:solidFill>
            <a:schemeClr val="accent1">
              <a:alpha val="5098"/>
            </a:schemeClr>
          </a:solidFill>
          <a:ln w="31750">
            <a:solidFill>
              <a:srgbClr val="5B493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lIns="18000" tIns="18000" rIns="18000" bIns="18000"/>
          <a:lstStyle/>
          <a:p>
            <a:pPr>
              <a:spcAft>
                <a:spcPts val="0"/>
              </a:spcAft>
              <a:buClr>
                <a:srgbClr val="FF6600"/>
              </a:buClr>
              <a:defRPr/>
            </a:pPr>
            <a:r>
              <a:rPr lang="en-AU" sz="14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Independence</a:t>
            </a:r>
          </a:p>
          <a:p>
            <a:pPr marL="285750" indent="-285750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AU" sz="1400" b="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Client ownership</a:t>
            </a:r>
          </a:p>
          <a:p>
            <a:pPr marL="285750" indent="-285750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AU" sz="1400" b="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Ability to use own brand</a:t>
            </a:r>
          </a:p>
          <a:p>
            <a:pPr marL="285750" indent="-285750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AU" sz="1400" b="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Ability to recommend a wide range of products (if applicable</a:t>
            </a:r>
            <a:r>
              <a:rPr lang="en-AU" sz="1400" b="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)</a:t>
            </a:r>
          </a:p>
          <a:p>
            <a:pPr marL="285750" indent="-285750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AU" sz="14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Creation of an asset</a:t>
            </a:r>
          </a:p>
          <a:p>
            <a:pPr marL="285750" indent="-285750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AU" sz="14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Autonomy </a:t>
            </a:r>
          </a:p>
          <a:p>
            <a:pPr marL="285750" indent="-285750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AU" sz="1400" b="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Structure – JV with equity, merger etc</a:t>
            </a:r>
            <a:endParaRPr lang="en-AU" sz="1400" b="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spcAft>
                <a:spcPts val="1200"/>
              </a:spcAft>
              <a:buClr>
                <a:srgbClr val="FF6600"/>
              </a:buClr>
              <a:defRPr/>
            </a:pPr>
            <a:endParaRPr lang="en-AU" sz="140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spcAft>
                <a:spcPts val="1200"/>
              </a:spcAft>
              <a:buClr>
                <a:srgbClr val="FF6600"/>
              </a:buClr>
              <a:defRPr/>
            </a:pPr>
            <a:endParaRPr lang="en-AU" sz="1400" b="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marL="180975" indent="-180975">
              <a:spcAft>
                <a:spcPts val="1200"/>
              </a:spcAft>
              <a:buClr>
                <a:srgbClr val="FF6600"/>
              </a:buClr>
              <a:buFontTx/>
              <a:buChar char="•"/>
              <a:defRPr/>
            </a:pPr>
            <a:endParaRPr lang="en-AU" sz="1400" b="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6325" name="AutoShape 25"/>
          <p:cNvSpPr>
            <a:spLocks noChangeArrowheads="1"/>
          </p:cNvSpPr>
          <p:nvPr/>
        </p:nvSpPr>
        <p:spPr bwMode="auto">
          <a:xfrm>
            <a:off x="4644008" y="3429000"/>
            <a:ext cx="3816424" cy="2232248"/>
          </a:xfrm>
          <a:prstGeom prst="roundRect">
            <a:avLst>
              <a:gd name="adj" fmla="val 5204"/>
            </a:avLst>
          </a:prstGeom>
          <a:solidFill>
            <a:schemeClr val="accent1">
              <a:alpha val="5098"/>
            </a:schemeClr>
          </a:solidFill>
          <a:ln w="31750">
            <a:solidFill>
              <a:srgbClr val="5B493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lIns="18000" tIns="18000" rIns="18000" bIns="18000"/>
          <a:lstStyle/>
          <a:p>
            <a:pPr>
              <a:spcAft>
                <a:spcPts val="0"/>
              </a:spcAft>
              <a:buClr>
                <a:srgbClr val="FF6600"/>
              </a:buClr>
              <a:defRPr/>
            </a:pPr>
            <a:r>
              <a:rPr lang="en-AU" sz="1400" dirty="0">
                <a:solidFill>
                  <a:srgbClr val="000000"/>
                </a:solidFill>
              </a:rPr>
              <a:t>Resources</a:t>
            </a:r>
          </a:p>
          <a:p>
            <a:pPr marL="285750" indent="-285750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AU" sz="1400" b="0" dirty="0">
                <a:solidFill>
                  <a:srgbClr val="000000"/>
                </a:solidFill>
              </a:rPr>
              <a:t>Advice document </a:t>
            </a:r>
            <a:r>
              <a:rPr lang="en-AU" sz="1400" b="0" dirty="0" smtClean="0">
                <a:solidFill>
                  <a:srgbClr val="000000"/>
                </a:solidFill>
              </a:rPr>
              <a:t>templates etc</a:t>
            </a:r>
            <a:endParaRPr lang="en-AU" sz="1400" b="0" dirty="0">
              <a:solidFill>
                <a:srgbClr val="000000"/>
              </a:solidFill>
            </a:endParaRPr>
          </a:p>
          <a:p>
            <a:pPr marL="285750" indent="-285750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AU" sz="1400" b="0" dirty="0">
                <a:solidFill>
                  <a:srgbClr val="000000"/>
                </a:solidFill>
              </a:rPr>
              <a:t>Ongoing CPD</a:t>
            </a:r>
          </a:p>
          <a:p>
            <a:pPr marL="285750" indent="-285750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AU" sz="1400" b="0" dirty="0">
                <a:solidFill>
                  <a:srgbClr val="000000"/>
                </a:solidFill>
              </a:rPr>
              <a:t>Technical support</a:t>
            </a:r>
          </a:p>
          <a:p>
            <a:pPr marL="285750" indent="-285750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AU" sz="1400" b="0" dirty="0">
                <a:solidFill>
                  <a:srgbClr val="000000"/>
                </a:solidFill>
              </a:rPr>
              <a:t>Monitoring and supervision</a:t>
            </a:r>
          </a:p>
          <a:p>
            <a:pPr marL="285750" indent="-285750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AU" sz="1400" b="0" dirty="0">
                <a:solidFill>
                  <a:srgbClr val="000000"/>
                </a:solidFill>
              </a:rPr>
              <a:t>Business resourcing and </a:t>
            </a:r>
            <a:r>
              <a:rPr lang="en-AU" sz="1400" b="0" dirty="0" smtClean="0">
                <a:solidFill>
                  <a:srgbClr val="000000"/>
                </a:solidFill>
              </a:rPr>
              <a:t>preparation </a:t>
            </a:r>
          </a:p>
          <a:p>
            <a:pPr marL="285750" indent="-285750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AU" sz="1400" dirty="0" smtClean="0">
                <a:solidFill>
                  <a:srgbClr val="000000"/>
                </a:solidFill>
              </a:rPr>
              <a:t>Ease of implementation </a:t>
            </a:r>
            <a:endParaRPr lang="en-AU" sz="1400" b="0" dirty="0" smtClean="0">
              <a:solidFill>
                <a:srgbClr val="000000"/>
              </a:solidFill>
            </a:endParaRPr>
          </a:p>
          <a:p>
            <a:pPr marL="285750" indent="-285750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AU" sz="1400" dirty="0" smtClean="0">
                <a:solidFill>
                  <a:srgbClr val="000000"/>
                </a:solidFill>
              </a:rPr>
              <a:t>Marketing and differentiation</a:t>
            </a:r>
            <a:endParaRPr lang="en-AU" sz="1400" b="0" dirty="0" smtClean="0">
              <a:solidFill>
                <a:srgbClr val="000000"/>
              </a:solidFill>
            </a:endParaRPr>
          </a:p>
          <a:p>
            <a:pPr marL="285750" indent="-285750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AU" sz="1400" dirty="0" smtClean="0">
                <a:solidFill>
                  <a:srgbClr val="000000"/>
                </a:solidFill>
              </a:rPr>
              <a:t>Additional skill sets needed</a:t>
            </a:r>
            <a:endParaRPr lang="en-AU" sz="1400" b="0" dirty="0">
              <a:solidFill>
                <a:srgbClr val="000000"/>
              </a:solidFill>
            </a:endParaRPr>
          </a:p>
          <a:p>
            <a:pPr marL="285750" indent="-285750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endParaRPr lang="en-AU" sz="1400" b="0" dirty="0">
              <a:solidFill>
                <a:srgbClr val="000000"/>
              </a:solidFill>
            </a:endParaRPr>
          </a:p>
        </p:txBody>
      </p:sp>
      <p:sp>
        <p:nvSpPr>
          <p:cNvPr id="8" name="AutoShape 25"/>
          <p:cNvSpPr>
            <a:spLocks noChangeArrowheads="1"/>
          </p:cNvSpPr>
          <p:nvPr/>
        </p:nvSpPr>
        <p:spPr bwMode="auto">
          <a:xfrm>
            <a:off x="683568" y="1052736"/>
            <a:ext cx="3752279" cy="2160240"/>
          </a:xfrm>
          <a:prstGeom prst="roundRect">
            <a:avLst>
              <a:gd name="adj" fmla="val 5204"/>
            </a:avLst>
          </a:prstGeom>
          <a:solidFill>
            <a:schemeClr val="accent1">
              <a:alpha val="5098"/>
            </a:schemeClr>
          </a:solidFill>
          <a:ln w="31750">
            <a:solidFill>
              <a:srgbClr val="5B493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lIns="18000" tIns="18000" rIns="18000" bIns="18000"/>
          <a:lstStyle/>
          <a:p>
            <a:pPr>
              <a:spcAft>
                <a:spcPts val="0"/>
              </a:spcAft>
              <a:buClr>
                <a:srgbClr val="FF6600"/>
              </a:buClr>
              <a:defRPr/>
            </a:pPr>
            <a:r>
              <a:rPr lang="en-AU" sz="14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Cost</a:t>
            </a:r>
          </a:p>
          <a:p>
            <a:pPr marL="285750" indent="-285750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AU" sz="1400" b="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Working capital </a:t>
            </a:r>
            <a:endParaRPr lang="en-AU" sz="1400" b="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marL="285750" indent="-285750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AU" sz="1400" b="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Initial and ongoing costs</a:t>
            </a:r>
          </a:p>
          <a:p>
            <a:pPr marL="285750" indent="-285750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AU" sz="1400" b="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Professional Indemnity </a:t>
            </a:r>
            <a:r>
              <a:rPr lang="en-AU" sz="1400" b="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insurance</a:t>
            </a:r>
          </a:p>
          <a:p>
            <a:pPr marL="285750" indent="-285750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AU" sz="14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Profitability </a:t>
            </a:r>
          </a:p>
          <a:p>
            <a:pPr marL="285750" indent="-285750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AU" sz="1400" b="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Productivity</a:t>
            </a:r>
          </a:p>
          <a:p>
            <a:pPr marL="285750" indent="-285750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AU" sz="1400" dirty="0" smtClean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Efficiency</a:t>
            </a:r>
          </a:p>
          <a:p>
            <a:pPr marL="285750" indent="-285750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AU" sz="1400" b="0" dirty="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Diversity of income sources</a:t>
            </a:r>
            <a:endParaRPr lang="en-AU" sz="1400" b="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AutoShape 25"/>
          <p:cNvSpPr>
            <a:spLocks noChangeArrowheads="1"/>
          </p:cNvSpPr>
          <p:nvPr/>
        </p:nvSpPr>
        <p:spPr bwMode="auto">
          <a:xfrm>
            <a:off x="4644008" y="1052736"/>
            <a:ext cx="3816424" cy="2160240"/>
          </a:xfrm>
          <a:prstGeom prst="roundRect">
            <a:avLst>
              <a:gd name="adj" fmla="val 5204"/>
            </a:avLst>
          </a:prstGeom>
          <a:solidFill>
            <a:schemeClr val="accent1">
              <a:alpha val="5098"/>
            </a:schemeClr>
          </a:solidFill>
          <a:ln w="31750">
            <a:solidFill>
              <a:srgbClr val="5B493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lIns="18000" tIns="18000" rIns="18000" bIns="18000"/>
          <a:lstStyle/>
          <a:p>
            <a:pPr>
              <a:spcAft>
                <a:spcPts val="0"/>
              </a:spcAft>
              <a:buClr>
                <a:srgbClr val="FF6600"/>
              </a:buClr>
              <a:defRPr/>
            </a:pPr>
            <a:r>
              <a:rPr lang="en-AU" sz="1400" dirty="0">
                <a:solidFill>
                  <a:srgbClr val="000000"/>
                </a:solidFill>
              </a:rPr>
              <a:t>Risk</a:t>
            </a:r>
          </a:p>
          <a:p>
            <a:pPr marL="285750" indent="-285750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AU" sz="1400" b="0" dirty="0">
                <a:solidFill>
                  <a:srgbClr val="000000"/>
                </a:solidFill>
              </a:rPr>
              <a:t>Reputational risk</a:t>
            </a:r>
          </a:p>
          <a:p>
            <a:pPr marL="285750" indent="-285750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AU" sz="1400" b="0" dirty="0">
                <a:solidFill>
                  <a:srgbClr val="000000"/>
                </a:solidFill>
              </a:rPr>
              <a:t>Monitoring from ASIC or licensee</a:t>
            </a:r>
          </a:p>
          <a:p>
            <a:pPr marL="285750" indent="-285750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AU" sz="1400" b="0" dirty="0">
                <a:solidFill>
                  <a:srgbClr val="000000"/>
                </a:solidFill>
              </a:rPr>
              <a:t>Responsible </a:t>
            </a:r>
            <a:r>
              <a:rPr lang="en-AU" sz="1400" b="0" dirty="0" smtClean="0">
                <a:solidFill>
                  <a:srgbClr val="000000"/>
                </a:solidFill>
              </a:rPr>
              <a:t>Manager</a:t>
            </a:r>
          </a:p>
          <a:p>
            <a:pPr marL="285750" indent="-285750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AU" sz="1400" dirty="0" smtClean="0">
                <a:solidFill>
                  <a:srgbClr val="000000"/>
                </a:solidFill>
              </a:rPr>
              <a:t>Overall compliance</a:t>
            </a:r>
          </a:p>
          <a:p>
            <a:pPr marL="285750" indent="-285750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AU" sz="1400" b="0" dirty="0" smtClean="0">
                <a:solidFill>
                  <a:srgbClr val="000000"/>
                </a:solidFill>
              </a:rPr>
              <a:t>Referral effect on clients</a:t>
            </a:r>
          </a:p>
          <a:p>
            <a:pPr marL="285750" indent="-285750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AU" sz="1400" dirty="0" smtClean="0">
                <a:solidFill>
                  <a:srgbClr val="000000"/>
                </a:solidFill>
              </a:rPr>
              <a:t>Client base protection</a:t>
            </a:r>
            <a:endParaRPr lang="en-AU" sz="1400" b="0" dirty="0" smtClean="0">
              <a:solidFill>
                <a:srgbClr val="000000"/>
              </a:solidFill>
            </a:endParaRPr>
          </a:p>
          <a:p>
            <a:pPr marL="285750" indent="-285750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AU" sz="1400" dirty="0" smtClean="0">
                <a:solidFill>
                  <a:srgbClr val="000000"/>
                </a:solidFill>
              </a:rPr>
              <a:t>Capacity to seize growth opportunities, especially SMSFs</a:t>
            </a:r>
            <a:endParaRPr lang="en-AU" sz="1400" b="0" dirty="0">
              <a:solidFill>
                <a:srgbClr val="000000"/>
              </a:solidFill>
            </a:endParaRPr>
          </a:p>
          <a:p>
            <a:pPr marL="285750" indent="-285750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endParaRPr lang="en-AU" sz="14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28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eaLnBrk="1" hangingPunct="1">
              <a:lnSpc>
                <a:spcPct val="80000"/>
              </a:lnSpc>
            </a:pPr>
            <a:r>
              <a:rPr lang="en-AU" sz="2400" dirty="0" smtClean="0">
                <a:latin typeface="Arial" pitchFamily="34" charset="0"/>
                <a:ea typeface="ＭＳ Ｐゴシック" pitchFamily="16" charset="-128"/>
              </a:rPr>
              <a:t>Authorised Representative</a:t>
            </a:r>
          </a:p>
        </p:txBody>
      </p:sp>
      <p:sp>
        <p:nvSpPr>
          <p:cNvPr id="12291" name="AutoShape 25"/>
          <p:cNvSpPr>
            <a:spLocks noChangeArrowheads="1"/>
          </p:cNvSpPr>
          <p:nvPr/>
        </p:nvSpPr>
        <p:spPr bwMode="auto">
          <a:xfrm>
            <a:off x="330200" y="2234875"/>
            <a:ext cx="2657624" cy="3354365"/>
          </a:xfrm>
          <a:prstGeom prst="roundRect">
            <a:avLst>
              <a:gd name="adj" fmla="val 5204"/>
            </a:avLst>
          </a:prstGeom>
          <a:solidFill>
            <a:schemeClr val="accent1">
              <a:alpha val="5098"/>
            </a:schemeClr>
          </a:solidFill>
          <a:ln w="31750">
            <a:solidFill>
              <a:srgbClr val="5B4937"/>
            </a:solidFill>
            <a:round/>
            <a:headEnd/>
            <a:tailEnd/>
          </a:ln>
        </p:spPr>
        <p:txBody>
          <a:bodyPr lIns="18000" tIns="18000" rIns="18000" bIns="18000"/>
          <a:lstStyle/>
          <a:p>
            <a:pPr marL="174625" indent="-174625">
              <a:spcAft>
                <a:spcPts val="600"/>
              </a:spcAft>
              <a:buClr>
                <a:srgbClr val="FF6600"/>
              </a:buClr>
              <a:buFontTx/>
              <a:buChar char="•"/>
            </a:pPr>
            <a:r>
              <a:rPr lang="en-AU" sz="1400" b="0" dirty="0">
                <a:solidFill>
                  <a:schemeClr val="tx1"/>
                </a:solidFill>
              </a:rPr>
              <a:t>Letter of Authority to provide advice is issued by a </a:t>
            </a:r>
            <a:r>
              <a:rPr lang="en-AU" sz="1400" b="0" dirty="0" smtClean="0">
                <a:solidFill>
                  <a:schemeClr val="tx1"/>
                </a:solidFill>
              </a:rPr>
              <a:t>licensee</a:t>
            </a:r>
            <a:endParaRPr lang="en-AU" sz="1400" b="0" dirty="0">
              <a:solidFill>
                <a:schemeClr val="tx1"/>
              </a:solidFill>
            </a:endParaRPr>
          </a:p>
          <a:p>
            <a:pPr marL="174625" indent="-174625">
              <a:spcAft>
                <a:spcPts val="600"/>
              </a:spcAft>
              <a:buClr>
                <a:srgbClr val="FF6600"/>
              </a:buClr>
              <a:buFontTx/>
              <a:buChar char="•"/>
            </a:pPr>
            <a:r>
              <a:rPr lang="en-AU" sz="1400" b="0" dirty="0">
                <a:solidFill>
                  <a:schemeClr val="tx1"/>
                </a:solidFill>
              </a:rPr>
              <a:t>Access to licensee </a:t>
            </a:r>
            <a:r>
              <a:rPr lang="en-AU" sz="1400" b="0" dirty="0" smtClean="0">
                <a:solidFill>
                  <a:schemeClr val="tx1"/>
                </a:solidFill>
              </a:rPr>
              <a:t>resources</a:t>
            </a:r>
          </a:p>
          <a:p>
            <a:pPr marL="174625" indent="-174625">
              <a:spcAft>
                <a:spcPts val="600"/>
              </a:spcAft>
              <a:buClr>
                <a:srgbClr val="FF6600"/>
              </a:buClr>
              <a:buFontTx/>
              <a:buChar char="•"/>
            </a:pPr>
            <a:r>
              <a:rPr lang="en-AU" sz="1400" dirty="0" smtClean="0"/>
              <a:t>Access to practice management support </a:t>
            </a:r>
          </a:p>
          <a:p>
            <a:pPr marL="174625" indent="-174625">
              <a:spcAft>
                <a:spcPts val="600"/>
              </a:spcAft>
              <a:buClr>
                <a:srgbClr val="FF6600"/>
              </a:buClr>
              <a:buFontTx/>
              <a:buChar char="•"/>
            </a:pPr>
            <a:r>
              <a:rPr lang="en-AU" sz="1400" b="0" dirty="0" smtClean="0">
                <a:solidFill>
                  <a:schemeClr val="tx1"/>
                </a:solidFill>
              </a:rPr>
              <a:t>Benefit of scale of economies</a:t>
            </a:r>
            <a:endParaRPr lang="en-AU" sz="1400" b="0" dirty="0">
              <a:solidFill>
                <a:schemeClr val="tx1"/>
              </a:solidFill>
            </a:endParaRPr>
          </a:p>
          <a:p>
            <a:pPr marL="174625" indent="-174625">
              <a:spcAft>
                <a:spcPts val="600"/>
              </a:spcAft>
              <a:buClr>
                <a:srgbClr val="FF6600"/>
              </a:buClr>
              <a:buFontTx/>
              <a:buChar char="•"/>
            </a:pPr>
            <a:r>
              <a:rPr lang="en-AU" sz="1400" b="0" dirty="0">
                <a:solidFill>
                  <a:schemeClr val="tx1"/>
                </a:solidFill>
              </a:rPr>
              <a:t>Transfers </a:t>
            </a:r>
            <a:r>
              <a:rPr lang="en-AU" sz="1400" b="0" dirty="0" smtClean="0">
                <a:solidFill>
                  <a:schemeClr val="tx1"/>
                </a:solidFill>
              </a:rPr>
              <a:t>risk </a:t>
            </a:r>
            <a:r>
              <a:rPr lang="en-AU" sz="1400" b="0" dirty="0">
                <a:solidFill>
                  <a:schemeClr val="tx1"/>
                </a:solidFill>
              </a:rPr>
              <a:t>and responsibility to </a:t>
            </a:r>
            <a:r>
              <a:rPr lang="en-AU" sz="1400" b="0" dirty="0" smtClean="0">
                <a:solidFill>
                  <a:schemeClr val="tx1"/>
                </a:solidFill>
              </a:rPr>
              <a:t>licensee</a:t>
            </a:r>
          </a:p>
          <a:p>
            <a:pPr marL="174625" indent="-174625">
              <a:spcAft>
                <a:spcPts val="600"/>
              </a:spcAft>
              <a:buClr>
                <a:srgbClr val="FF6600"/>
              </a:buClr>
              <a:buFontTx/>
              <a:buChar char="•"/>
            </a:pPr>
            <a:r>
              <a:rPr lang="en-AU" sz="1400" dirty="0" smtClean="0"/>
              <a:t>However, resources, cost structure etc vary greatly by licensee</a:t>
            </a:r>
            <a:endParaRPr lang="en-AU" sz="1400" b="0" dirty="0">
              <a:solidFill>
                <a:schemeClr val="tx1"/>
              </a:solidFill>
            </a:endParaRPr>
          </a:p>
        </p:txBody>
      </p:sp>
      <p:sp>
        <p:nvSpPr>
          <p:cNvPr id="12292" name="AutoShape 27"/>
          <p:cNvSpPr>
            <a:spLocks noChangeArrowheads="1"/>
          </p:cNvSpPr>
          <p:nvPr/>
        </p:nvSpPr>
        <p:spPr bwMode="auto">
          <a:xfrm>
            <a:off x="330200" y="1362106"/>
            <a:ext cx="2713038" cy="730351"/>
          </a:xfrm>
          <a:prstGeom prst="roundRect">
            <a:avLst>
              <a:gd name="adj" fmla="val 17278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xtLst/>
        </p:spPr>
        <p:txBody>
          <a:bodyPr lIns="18000" tIns="18000" rIns="18000" bIns="18000" anchor="ctr"/>
          <a:lstStyle/>
          <a:p>
            <a:pPr algn="ctr"/>
            <a:r>
              <a:rPr lang="en-AU" sz="1800" dirty="0">
                <a:solidFill>
                  <a:schemeClr val="bg1"/>
                </a:solidFill>
              </a:rPr>
              <a:t>What is it?</a:t>
            </a:r>
          </a:p>
        </p:txBody>
      </p:sp>
      <p:sp>
        <p:nvSpPr>
          <p:cNvPr id="22533" name="AutoShape 25"/>
          <p:cNvSpPr>
            <a:spLocks noChangeArrowheads="1"/>
          </p:cNvSpPr>
          <p:nvPr/>
        </p:nvSpPr>
        <p:spPr bwMode="auto">
          <a:xfrm>
            <a:off x="3195638" y="2231224"/>
            <a:ext cx="2672506" cy="3358016"/>
          </a:xfrm>
          <a:prstGeom prst="roundRect">
            <a:avLst>
              <a:gd name="adj" fmla="val 5204"/>
            </a:avLst>
          </a:prstGeom>
          <a:solidFill>
            <a:schemeClr val="accent1">
              <a:alpha val="5098"/>
            </a:schemeClr>
          </a:solidFill>
          <a:ln w="31750">
            <a:solidFill>
              <a:srgbClr val="5B4937"/>
            </a:solidFill>
            <a:round/>
            <a:headEnd/>
            <a:tailEnd/>
          </a:ln>
        </p:spPr>
        <p:txBody>
          <a:bodyPr lIns="18000" tIns="18000" rIns="18000" bIns="18000"/>
          <a:lstStyle/>
          <a:p>
            <a:pPr>
              <a:spcAft>
                <a:spcPts val="0"/>
              </a:spcAft>
              <a:buClr>
                <a:srgbClr val="FF6600"/>
              </a:buClr>
              <a:defRPr/>
            </a:pPr>
            <a:r>
              <a:rPr lang="en-AU" sz="1400" b="0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Usually 3 </a:t>
            </a:r>
            <a:r>
              <a:rPr lang="en-AU" sz="1400" b="0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options:</a:t>
            </a:r>
          </a:p>
          <a:p>
            <a:pPr marL="342900" indent="-342900">
              <a:spcAft>
                <a:spcPts val="0"/>
              </a:spcAft>
              <a:buClr>
                <a:srgbClr val="FF6600"/>
              </a:buClr>
              <a:buFont typeface="+mj-lt"/>
              <a:buAutoNum type="arabicPeriod"/>
              <a:defRPr/>
            </a:pPr>
            <a:r>
              <a:rPr lang="en-AU" sz="1400" b="0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SMSF advice</a:t>
            </a:r>
          </a:p>
          <a:p>
            <a:pPr marL="342900" indent="-342900">
              <a:spcAft>
                <a:spcPts val="0"/>
              </a:spcAft>
              <a:buClr>
                <a:srgbClr val="FF6600"/>
              </a:buClr>
              <a:buFont typeface="+mj-lt"/>
              <a:buAutoNum type="arabicPeriod"/>
              <a:defRPr/>
            </a:pPr>
            <a:r>
              <a:rPr lang="en-AU" sz="1400" b="0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SMSF advice, strategic advice and class of product advice</a:t>
            </a:r>
          </a:p>
          <a:p>
            <a:pPr marL="342900" indent="-342900">
              <a:spcAft>
                <a:spcPts val="0"/>
              </a:spcAft>
              <a:buClr>
                <a:srgbClr val="FF6600"/>
              </a:buClr>
              <a:buFont typeface="+mj-lt"/>
              <a:buAutoNum type="arabicPeriod"/>
              <a:defRPr/>
            </a:pPr>
            <a:r>
              <a:rPr lang="en-AU" sz="1400" b="0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Strategic and product advice</a:t>
            </a:r>
          </a:p>
          <a:p>
            <a:pPr marL="342900" indent="-342900">
              <a:spcAft>
                <a:spcPts val="0"/>
              </a:spcAft>
              <a:buClr>
                <a:srgbClr val="FF6600"/>
              </a:buClr>
              <a:buFont typeface="+mj-lt"/>
              <a:buAutoNum type="arabicPeriod"/>
              <a:defRPr/>
            </a:pPr>
            <a:endParaRPr lang="en-AU" sz="1400" b="0" dirty="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marL="285750" indent="-285750">
              <a:spcAft>
                <a:spcPts val="0"/>
              </a:spcAft>
              <a:buClr>
                <a:srgbClr val="FF6600"/>
              </a:buClr>
              <a:buFont typeface="Arial" pitchFamily="34" charset="0"/>
              <a:buChar char="•"/>
              <a:defRPr/>
            </a:pPr>
            <a:r>
              <a:rPr lang="en-AU" sz="1400" b="0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Options vary by </a:t>
            </a:r>
            <a:r>
              <a:rPr lang="en-AU" sz="1400" b="0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licensee – make sure you compare the detail, not just the upfront price</a:t>
            </a:r>
            <a:endParaRPr lang="en-AU" sz="1400" b="0" dirty="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marL="342900" indent="-342900">
              <a:spcAft>
                <a:spcPts val="0"/>
              </a:spcAft>
              <a:buClr>
                <a:srgbClr val="FF6600"/>
              </a:buClr>
              <a:buFont typeface="+mj-lt"/>
              <a:buAutoNum type="arabicPeriod"/>
              <a:defRPr/>
            </a:pPr>
            <a:endParaRPr lang="en-AU" sz="1400" b="0" dirty="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spcAft>
                <a:spcPts val="0"/>
              </a:spcAft>
              <a:buClr>
                <a:srgbClr val="FF6600"/>
              </a:buClr>
              <a:defRPr/>
            </a:pPr>
            <a:endParaRPr lang="en-AU" sz="1400" b="0" dirty="0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294" name="AutoShape 27"/>
          <p:cNvSpPr>
            <a:spLocks noChangeArrowheads="1"/>
          </p:cNvSpPr>
          <p:nvPr/>
        </p:nvSpPr>
        <p:spPr bwMode="auto">
          <a:xfrm>
            <a:off x="3195638" y="1362106"/>
            <a:ext cx="2711450" cy="730351"/>
          </a:xfrm>
          <a:prstGeom prst="roundRect">
            <a:avLst>
              <a:gd name="adj" fmla="val 17278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xtLst/>
        </p:spPr>
        <p:txBody>
          <a:bodyPr lIns="18000" tIns="18000" rIns="18000" bIns="18000" anchor="ctr"/>
          <a:lstStyle/>
          <a:p>
            <a:pPr algn="ctr"/>
            <a:r>
              <a:rPr lang="en-AU" sz="1800" dirty="0">
                <a:solidFill>
                  <a:schemeClr val="bg1"/>
                </a:solidFill>
              </a:rPr>
              <a:t>Advice </a:t>
            </a:r>
            <a:r>
              <a:rPr lang="en-AU" sz="1800" dirty="0" smtClean="0">
                <a:solidFill>
                  <a:schemeClr val="bg1"/>
                </a:solidFill>
              </a:rPr>
              <a:t>scope</a:t>
            </a:r>
            <a:endParaRPr lang="en-AU" sz="1800" dirty="0">
              <a:solidFill>
                <a:schemeClr val="bg1"/>
              </a:solidFill>
            </a:endParaRPr>
          </a:p>
        </p:txBody>
      </p:sp>
      <p:sp>
        <p:nvSpPr>
          <p:cNvPr id="12295" name="AutoShape 25"/>
          <p:cNvSpPr>
            <a:spLocks noChangeArrowheads="1"/>
          </p:cNvSpPr>
          <p:nvPr/>
        </p:nvSpPr>
        <p:spPr bwMode="auto">
          <a:xfrm>
            <a:off x="6094414" y="2234875"/>
            <a:ext cx="2726058" cy="3354365"/>
          </a:xfrm>
          <a:prstGeom prst="roundRect">
            <a:avLst>
              <a:gd name="adj" fmla="val 5204"/>
            </a:avLst>
          </a:prstGeom>
          <a:solidFill>
            <a:schemeClr val="accent1">
              <a:alpha val="5098"/>
            </a:schemeClr>
          </a:solidFill>
          <a:ln w="31750">
            <a:solidFill>
              <a:srgbClr val="5B4937"/>
            </a:solidFill>
            <a:round/>
            <a:headEnd/>
            <a:tailEnd/>
          </a:ln>
        </p:spPr>
        <p:txBody>
          <a:bodyPr lIns="18000" tIns="18000" rIns="18000" bIns="18000"/>
          <a:lstStyle/>
          <a:p>
            <a:pPr marL="174625" indent="-174625">
              <a:spcAft>
                <a:spcPts val="600"/>
              </a:spcAft>
              <a:buClr>
                <a:srgbClr val="FF6600"/>
              </a:buClr>
              <a:buFontTx/>
              <a:buChar char="•"/>
            </a:pPr>
            <a:r>
              <a:rPr lang="en-AU" sz="1400" b="0" dirty="0">
                <a:solidFill>
                  <a:schemeClr val="tx1"/>
                </a:solidFill>
              </a:rPr>
              <a:t>Comply with standards set by the licensee</a:t>
            </a:r>
          </a:p>
          <a:p>
            <a:pPr marL="174625" indent="-174625">
              <a:spcAft>
                <a:spcPts val="600"/>
              </a:spcAft>
              <a:buClr>
                <a:srgbClr val="FF6600"/>
              </a:buClr>
              <a:buFontTx/>
              <a:buChar char="•"/>
            </a:pPr>
            <a:r>
              <a:rPr lang="en-AU" sz="1400" b="0" dirty="0">
                <a:solidFill>
                  <a:schemeClr val="tx1"/>
                </a:solidFill>
              </a:rPr>
              <a:t>Comply with obligations associated with providing financial advice</a:t>
            </a:r>
          </a:p>
          <a:p>
            <a:pPr marL="174625" indent="-174625">
              <a:spcAft>
                <a:spcPts val="600"/>
              </a:spcAft>
              <a:buClr>
                <a:srgbClr val="FF6600"/>
              </a:buClr>
              <a:buFontTx/>
              <a:buChar char="•"/>
            </a:pPr>
            <a:r>
              <a:rPr lang="en-AU" sz="1400" b="0" dirty="0">
                <a:solidFill>
                  <a:schemeClr val="tx1"/>
                </a:solidFill>
              </a:rPr>
              <a:t>No financial obligations</a:t>
            </a:r>
          </a:p>
          <a:p>
            <a:pPr marL="174625" indent="-174625">
              <a:spcAft>
                <a:spcPts val="600"/>
              </a:spcAft>
              <a:buClr>
                <a:srgbClr val="FF6600"/>
              </a:buClr>
              <a:buFontTx/>
              <a:buChar char="•"/>
            </a:pPr>
            <a:r>
              <a:rPr lang="en-AU" sz="1400" b="0" dirty="0">
                <a:solidFill>
                  <a:schemeClr val="tx1"/>
                </a:solidFill>
              </a:rPr>
              <a:t>Licensee is held ultimately responsible for the advice provided</a:t>
            </a:r>
          </a:p>
        </p:txBody>
      </p:sp>
      <p:sp>
        <p:nvSpPr>
          <p:cNvPr id="12296" name="AutoShape 27"/>
          <p:cNvSpPr>
            <a:spLocks noChangeArrowheads="1"/>
          </p:cNvSpPr>
          <p:nvPr/>
        </p:nvSpPr>
        <p:spPr bwMode="auto">
          <a:xfrm>
            <a:off x="6094414" y="1362106"/>
            <a:ext cx="2713037" cy="730351"/>
          </a:xfrm>
          <a:prstGeom prst="roundRect">
            <a:avLst>
              <a:gd name="adj" fmla="val 17278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xtLst/>
        </p:spPr>
        <p:txBody>
          <a:bodyPr lIns="18000" tIns="18000" rIns="18000" bIns="18000" anchor="ctr"/>
          <a:lstStyle/>
          <a:p>
            <a:pPr algn="ctr"/>
            <a:r>
              <a:rPr lang="en-AU" sz="1800" dirty="0">
                <a:solidFill>
                  <a:schemeClr val="bg1"/>
                </a:solidFill>
              </a:rPr>
              <a:t>AR responsibilities</a:t>
            </a:r>
          </a:p>
        </p:txBody>
      </p:sp>
    </p:spTree>
    <p:extLst>
      <p:ext uri="{BB962C8B-B14F-4D97-AF65-F5344CB8AC3E}">
        <p14:creationId xmlns:p14="http://schemas.microsoft.com/office/powerpoint/2010/main" val="342131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>
          <a:xfrm>
            <a:off x="323528" y="1052736"/>
            <a:ext cx="8280920" cy="4392488"/>
          </a:xfrm>
        </p:spPr>
        <p:txBody>
          <a:bodyPr/>
          <a:lstStyle/>
          <a:p>
            <a:r>
              <a:rPr lang="en-AU" dirty="0" smtClean="0"/>
              <a:t> </a:t>
            </a:r>
            <a:r>
              <a:rPr lang="en-AU" dirty="0" smtClean="0">
                <a:solidFill>
                  <a:schemeClr val="tx1"/>
                </a:solidFill>
              </a:rPr>
              <a:t>Apply for a license directly with ASIC (limited or full) 	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 Must have education requirements (min RG 146 level)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During transition period ONLY – PPC holders of three accounting bodies do not have to prove relevant experience, it will be deemed – huge advantage</a:t>
            </a:r>
            <a:endParaRPr lang="en-AU" dirty="0" smtClean="0">
              <a:solidFill>
                <a:schemeClr val="tx1"/>
              </a:solidFill>
            </a:endParaRPr>
          </a:p>
          <a:p>
            <a:r>
              <a:rPr lang="en-AU" dirty="0" smtClean="0">
                <a:solidFill>
                  <a:schemeClr val="tx1"/>
                </a:solidFill>
              </a:rPr>
              <a:t> Comply with all Corporations Act and </a:t>
            </a:r>
            <a:r>
              <a:rPr lang="en-AU" dirty="0" err="1" smtClean="0">
                <a:solidFill>
                  <a:schemeClr val="tx1"/>
                </a:solidFill>
              </a:rPr>
              <a:t>FoFA</a:t>
            </a:r>
            <a:r>
              <a:rPr lang="en-AU" dirty="0" smtClean="0">
                <a:solidFill>
                  <a:schemeClr val="tx1"/>
                </a:solidFill>
              </a:rPr>
              <a:t> measures including disclosure obligations, documentation, processes etc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 Refer to ASIC website, </a:t>
            </a:r>
            <a:r>
              <a:rPr lang="en-AU" dirty="0" smtClean="0">
                <a:solidFill>
                  <a:schemeClr val="tx1"/>
                </a:solidFill>
                <a:hlinkClick r:id="rId2"/>
              </a:rPr>
              <a:t>www.asic.gov.au</a:t>
            </a:r>
            <a:r>
              <a:rPr lang="en-AU" dirty="0" smtClean="0">
                <a:solidFill>
                  <a:schemeClr val="tx1"/>
                </a:solidFill>
              </a:rPr>
              <a:t> for details of all applicable Regulatory Guides (RG2, RG36, RG175 and RG244)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 Information Sheet 179 and related material – READ THOROUGHLY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 ASIC and IPA can assist with applications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 Many applications have been rejected as incomplete – if applying make sure you have accurately completed all requirements and provide ALL documents before pressing ‘submit’  </a:t>
            </a:r>
          </a:p>
          <a:p>
            <a:pPr>
              <a:buNone/>
            </a:pPr>
            <a:r>
              <a:rPr lang="en-AU" dirty="0" smtClean="0">
                <a:solidFill>
                  <a:schemeClr val="tx1"/>
                </a:solidFill>
              </a:rPr>
              <a:t> </a:t>
            </a:r>
          </a:p>
          <a:p>
            <a:pPr>
              <a:buNone/>
            </a:pPr>
            <a:r>
              <a:rPr lang="en-AU" dirty="0" smtClean="0"/>
              <a:t>	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400" dirty="0" smtClean="0"/>
              <a:t>Limited license  </a:t>
            </a:r>
            <a:endParaRPr lang="en-A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>
          <a:xfrm>
            <a:off x="304800" y="1484784"/>
            <a:ext cx="8299648" cy="3960440"/>
          </a:xfrm>
        </p:spPr>
        <p:txBody>
          <a:bodyPr/>
          <a:lstStyle/>
          <a:p>
            <a:pPr>
              <a:buNone/>
            </a:pPr>
            <a:r>
              <a:rPr lang="en-AU" dirty="0" smtClean="0">
                <a:solidFill>
                  <a:schemeClr val="tx1"/>
                </a:solidFill>
              </a:rPr>
              <a:t>IFAC Global SMP survey, released March 2015, shows:</a:t>
            </a:r>
          </a:p>
          <a:p>
            <a:pPr>
              <a:buNone/>
            </a:pPr>
            <a:endParaRPr lang="en-AU" dirty="0" smtClean="0">
              <a:solidFill>
                <a:schemeClr val="tx1"/>
              </a:solidFill>
            </a:endParaRPr>
          </a:p>
          <a:p>
            <a:r>
              <a:rPr lang="en-AU" dirty="0" smtClean="0">
                <a:solidFill>
                  <a:schemeClr val="tx1"/>
                </a:solidFill>
              </a:rPr>
              <a:t> 31% of accounting practices are sole practitioners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 30% have 2-5 professional staff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 15% have 6-10 professional staff</a:t>
            </a:r>
          </a:p>
          <a:p>
            <a:endParaRPr lang="en-AU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AU" dirty="0" smtClean="0">
                <a:solidFill>
                  <a:schemeClr val="tx1"/>
                </a:solidFill>
              </a:rPr>
              <a:t>IPA: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 50% sole practitioners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 36% 2-5 practitioners </a:t>
            </a:r>
          </a:p>
          <a:p>
            <a:pPr>
              <a:buNone/>
            </a:pPr>
            <a:endParaRPr lang="en-AU" dirty="0" smtClean="0"/>
          </a:p>
          <a:p>
            <a:pPr>
              <a:buNone/>
            </a:pPr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400" dirty="0" smtClean="0"/>
              <a:t>research: size of practices</a:t>
            </a:r>
            <a:endParaRPr lang="en-AU" sz="24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>
          <a:xfrm>
            <a:off x="323528" y="1124744"/>
            <a:ext cx="8280920" cy="4680520"/>
          </a:xfrm>
        </p:spPr>
        <p:txBody>
          <a:bodyPr/>
          <a:lstStyle/>
          <a:p>
            <a:pPr marL="0" lvl="1" indent="0">
              <a:spcBef>
                <a:spcPts val="600"/>
              </a:spcBef>
              <a:buClr>
                <a:srgbClr val="E06C08"/>
              </a:buClr>
              <a:buChar char="•"/>
            </a:pPr>
            <a:r>
              <a:rPr lang="en-A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t> </a:t>
            </a:r>
            <a:r>
              <a:rPr lang="en-AU" sz="1800" dirty="0" smtClean="0">
                <a:cs typeface="+mn-cs"/>
              </a:rPr>
              <a:t>Updating information </a:t>
            </a:r>
          </a:p>
          <a:p>
            <a:pPr marL="0" lvl="1" indent="0">
              <a:spcBef>
                <a:spcPts val="600"/>
              </a:spcBef>
              <a:buClr>
                <a:srgbClr val="E06C08"/>
              </a:buClr>
              <a:buChar char="•"/>
            </a:pPr>
            <a:r>
              <a:rPr lang="en-AU" sz="1800" dirty="0" smtClean="0">
                <a:cs typeface="+mn-cs"/>
              </a:rPr>
              <a:t> Ongoing consultation with ASIC re implementation  </a:t>
            </a:r>
          </a:p>
          <a:p>
            <a:pPr marL="0" lvl="1" indent="0">
              <a:spcBef>
                <a:spcPts val="600"/>
              </a:spcBef>
              <a:buClr>
                <a:srgbClr val="E06C08"/>
              </a:buClr>
              <a:buChar char="•"/>
            </a:pPr>
            <a:r>
              <a:rPr lang="en-AU" sz="1800" dirty="0" smtClean="0">
                <a:cs typeface="+mn-cs"/>
              </a:rPr>
              <a:t> Education offering for RG 146, DFP and ADFP – with Mentor Education </a:t>
            </a:r>
          </a:p>
          <a:p>
            <a:pPr marL="0" lvl="1" indent="0">
              <a:spcBef>
                <a:spcPts val="600"/>
              </a:spcBef>
              <a:buClr>
                <a:srgbClr val="E06C08"/>
              </a:buClr>
              <a:buChar char="•"/>
            </a:pPr>
            <a:r>
              <a:rPr lang="en-AU" sz="1800" dirty="0" smtClean="0">
                <a:cs typeface="+mn-cs"/>
              </a:rPr>
              <a:t> Partnerships with AFSL holders to provide AR licensing and referral services</a:t>
            </a:r>
          </a:p>
          <a:p>
            <a:pPr marL="0" lvl="1" indent="0">
              <a:spcBef>
                <a:spcPts val="600"/>
              </a:spcBef>
              <a:buClr>
                <a:srgbClr val="E06C08"/>
              </a:buClr>
              <a:buChar char="•"/>
            </a:pPr>
            <a:r>
              <a:rPr lang="en-AU" sz="1800" dirty="0" smtClean="0">
                <a:cs typeface="+mn-cs"/>
              </a:rPr>
              <a:t> Partnership extended to assist limited license holders</a:t>
            </a:r>
          </a:p>
          <a:p>
            <a:pPr marL="0" lvl="1" indent="0">
              <a:spcBef>
                <a:spcPts val="600"/>
              </a:spcBef>
              <a:buClr>
                <a:srgbClr val="E06C08"/>
              </a:buClr>
              <a:buChar char="•"/>
            </a:pPr>
            <a:r>
              <a:rPr lang="en-AU" sz="1800" dirty="0" smtClean="0">
                <a:cs typeface="+mn-cs"/>
              </a:rPr>
              <a:t> Partnership with </a:t>
            </a:r>
            <a:r>
              <a:rPr lang="en-AU" sz="1800" dirty="0" err="1" smtClean="0">
                <a:cs typeface="+mn-cs"/>
              </a:rPr>
              <a:t>Shadforths</a:t>
            </a:r>
            <a:r>
              <a:rPr lang="en-AU" sz="1800" dirty="0" smtClean="0">
                <a:cs typeface="+mn-cs"/>
              </a:rPr>
              <a:t> to provide a formal network arrangement for Members which also provides a revenue stream for Members  </a:t>
            </a:r>
          </a:p>
          <a:p>
            <a:pPr marL="0" lvl="1" indent="0">
              <a:spcBef>
                <a:spcPts val="600"/>
              </a:spcBef>
              <a:buClr>
                <a:srgbClr val="E06C08"/>
              </a:buClr>
              <a:buChar char="•"/>
            </a:pPr>
            <a:r>
              <a:rPr lang="en-US" sz="1800" dirty="0" smtClean="0">
                <a:cs typeface="+mn-cs"/>
              </a:rPr>
              <a:t> Insurance solution: in-house broker to negotiate better deals </a:t>
            </a:r>
            <a:endParaRPr lang="en-AU" sz="1800" dirty="0" smtClean="0">
              <a:cs typeface="+mn-cs"/>
            </a:endParaRPr>
          </a:p>
          <a:p>
            <a:pPr marL="0" lvl="1" indent="0">
              <a:spcBef>
                <a:spcPts val="600"/>
              </a:spcBef>
              <a:buClr>
                <a:srgbClr val="E06C08"/>
              </a:buClr>
              <a:buChar char="•"/>
            </a:pPr>
            <a:r>
              <a:rPr lang="en-US" sz="1800" dirty="0" smtClean="0">
                <a:cs typeface="+mn-cs"/>
              </a:rPr>
              <a:t>Tell us what else you need or want from IPA </a:t>
            </a:r>
            <a:endParaRPr lang="en-AU" sz="1800" dirty="0" smtClean="0">
              <a:cs typeface="+mn-c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332656"/>
            <a:ext cx="8299648" cy="825717"/>
          </a:xfrm>
        </p:spPr>
        <p:txBody>
          <a:bodyPr/>
          <a:lstStyle/>
          <a:p>
            <a:r>
              <a:rPr lang="en-US" sz="2400" dirty="0" smtClean="0"/>
              <a:t>What is </a:t>
            </a:r>
            <a:r>
              <a:rPr lang="en-US" sz="2400" dirty="0" err="1" smtClean="0"/>
              <a:t>ipa</a:t>
            </a:r>
            <a:r>
              <a:rPr lang="en-US" sz="2400" dirty="0" smtClean="0"/>
              <a:t> doing for members 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>
          <a:xfrm>
            <a:off x="304800" y="1340768"/>
            <a:ext cx="8515672" cy="4248472"/>
          </a:xfrm>
        </p:spPr>
        <p:txBody>
          <a:bodyPr/>
          <a:lstStyle/>
          <a:p>
            <a:r>
              <a:rPr lang="en-AU" dirty="0" smtClean="0"/>
              <a:t> </a:t>
            </a:r>
            <a:r>
              <a:rPr lang="en-AU" sz="1600" dirty="0" smtClean="0"/>
              <a:t>IPA has gone to tender and selected AFSL holders on behalf of Members</a:t>
            </a:r>
          </a:p>
          <a:p>
            <a:r>
              <a:rPr lang="en-AU" sz="1600" dirty="0" smtClean="0">
                <a:solidFill>
                  <a:schemeClr val="tx1"/>
                </a:solidFill>
              </a:rPr>
              <a:t> IPA has partnered with three licensees to assist Members who wish to introduce financial services into their practices and to offer choice</a:t>
            </a:r>
          </a:p>
          <a:p>
            <a:r>
              <a:rPr lang="en-AU" sz="1600" dirty="0" smtClean="0">
                <a:solidFill>
                  <a:schemeClr val="tx1"/>
                </a:solidFill>
              </a:rPr>
              <a:t> Partners are: </a:t>
            </a:r>
          </a:p>
          <a:p>
            <a:pPr>
              <a:buFont typeface="Courier New" pitchFamily="49" charset="0"/>
              <a:buChar char="o"/>
            </a:pPr>
            <a:r>
              <a:rPr lang="en-AU" sz="1600" dirty="0" smtClean="0">
                <a:solidFill>
                  <a:schemeClr val="tx1"/>
                </a:solidFill>
              </a:rPr>
              <a:t> SMSF Advice – owned by AMP, offers three levels of licensing at flat fee and many resources offered under AMP umbrella </a:t>
            </a:r>
          </a:p>
          <a:p>
            <a:pPr>
              <a:buFont typeface="Courier New" pitchFamily="49" charset="0"/>
              <a:buChar char="o"/>
            </a:pPr>
            <a:r>
              <a:rPr lang="en-AU" sz="1600" dirty="0" smtClean="0">
                <a:solidFill>
                  <a:schemeClr val="tx1"/>
                </a:solidFill>
              </a:rPr>
              <a:t> Capstone – independent, mid-tier group with four levels of licensing</a:t>
            </a:r>
          </a:p>
          <a:p>
            <a:pPr>
              <a:buFont typeface="Courier New" pitchFamily="49" charset="0"/>
              <a:buChar char="o"/>
            </a:pPr>
            <a:r>
              <a:rPr lang="en-AU" sz="1600" dirty="0" smtClean="0">
                <a:solidFill>
                  <a:schemeClr val="tx1"/>
                </a:solidFill>
              </a:rPr>
              <a:t> Accountable – small, non-aligned boutique group offering licensing and solutions for accountants with limited license</a:t>
            </a:r>
          </a:p>
          <a:p>
            <a:r>
              <a:rPr lang="en-AU" sz="1600" dirty="0" smtClean="0">
                <a:solidFill>
                  <a:schemeClr val="tx1"/>
                </a:solidFill>
              </a:rPr>
              <a:t> For more information on the IPA partners contact: Vicki Stylianou</a:t>
            </a:r>
          </a:p>
          <a:p>
            <a:pPr>
              <a:buNone/>
            </a:pPr>
            <a:r>
              <a:rPr lang="en-AU" sz="1600" dirty="0" smtClean="0">
                <a:solidFill>
                  <a:schemeClr val="tx1"/>
                </a:solidFill>
                <a:hlinkClick r:id="rId2"/>
              </a:rPr>
              <a:t>Vicki.stylianou@publicaccountants.org.au</a:t>
            </a:r>
            <a:r>
              <a:rPr lang="en-AU" sz="1600" dirty="0" smtClean="0">
                <a:solidFill>
                  <a:schemeClr val="tx1"/>
                </a:solidFill>
              </a:rPr>
              <a:t>  or Mob. 0419 942 733   </a:t>
            </a:r>
          </a:p>
          <a:p>
            <a:pPr>
              <a:buNone/>
            </a:pPr>
            <a:endParaRPr lang="en-AU" sz="16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400" dirty="0" smtClean="0"/>
              <a:t>IPA solution for AR</a:t>
            </a:r>
            <a:endParaRPr lang="en-AU" sz="24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>
          <a:xfrm>
            <a:off x="323528" y="1196752"/>
            <a:ext cx="8424936" cy="4680520"/>
          </a:xfrm>
        </p:spPr>
        <p:txBody>
          <a:bodyPr/>
          <a:lstStyle/>
          <a:p>
            <a:r>
              <a:rPr lang="en-AU" dirty="0" smtClean="0">
                <a:solidFill>
                  <a:schemeClr val="tx1"/>
                </a:solidFill>
              </a:rPr>
              <a:t> IPA will assist with application to ASIC 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 Once licensed, our partners offer packages to assist with documentation, templates, checklists, how-to guides (especially disclosure obligations), samples (fact finds, FSGs, SOAs, engagement letters, invoicing for scaled advice etc), technical assistance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A fee is charged for the service depending on what is required</a:t>
            </a:r>
            <a:endParaRPr lang="en-AU" dirty="0" smtClean="0">
              <a:solidFill>
                <a:schemeClr val="tx1"/>
              </a:solidFill>
            </a:endParaRPr>
          </a:p>
          <a:p>
            <a:pPr>
              <a:buFont typeface="Courier New" pitchFamily="49" charset="0"/>
              <a:buChar char="o"/>
            </a:pPr>
            <a:r>
              <a:rPr lang="en-AU" dirty="0" smtClean="0">
                <a:solidFill>
                  <a:schemeClr val="tx1"/>
                </a:solidFill>
              </a:rPr>
              <a:t> IPA’s PPQA Online (quality assurance program) has added SMSF and financial advice modules; and can be used as both a business diagnostic tool and for compliance reporting to ASIC</a:t>
            </a:r>
          </a:p>
          <a:p>
            <a:pPr>
              <a:buFont typeface="Courier New" pitchFamily="49" charset="0"/>
              <a:buChar char="o"/>
            </a:pPr>
            <a:r>
              <a:rPr lang="en-AU" dirty="0" smtClean="0">
                <a:solidFill>
                  <a:schemeClr val="tx1"/>
                </a:solidFill>
              </a:rPr>
              <a:t> IPA can assist Members with ongoing liaison with ASIC to avoid non-compliance (ASIC has warned against FoFA ‘window dressing’)</a:t>
            </a:r>
          </a:p>
          <a:p>
            <a:pPr>
              <a:buNone/>
            </a:pPr>
            <a:endParaRPr lang="en-AU" dirty="0" smtClean="0"/>
          </a:p>
          <a:p>
            <a:pPr>
              <a:buNone/>
            </a:pPr>
            <a:r>
              <a:rPr lang="en-AU" dirty="0" smtClean="0"/>
              <a:t>  </a:t>
            </a:r>
          </a:p>
          <a:p>
            <a:pPr>
              <a:buNone/>
            </a:pPr>
            <a:endParaRPr lang="en-AU" dirty="0" smtClean="0"/>
          </a:p>
          <a:p>
            <a:pPr>
              <a:buNone/>
            </a:pP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400" dirty="0" smtClean="0"/>
              <a:t>Ipa solution for Limited license </a:t>
            </a:r>
            <a:endParaRPr lang="en-AU" sz="240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>
          <a:xfrm>
            <a:off x="304800" y="1412776"/>
            <a:ext cx="8083624" cy="3744416"/>
          </a:xfrm>
        </p:spPr>
        <p:txBody>
          <a:bodyPr/>
          <a:lstStyle/>
          <a:p>
            <a:r>
              <a:rPr lang="en-AU" dirty="0" smtClean="0"/>
              <a:t> </a:t>
            </a:r>
            <a:r>
              <a:rPr lang="en-AU" dirty="0" smtClean="0">
                <a:solidFill>
                  <a:schemeClr val="tx1"/>
                </a:solidFill>
              </a:rPr>
              <a:t>IPA has developed a hands-on referral solution which actively matches accountants and planners through one of our partners (which has salaried planners) – </a:t>
            </a:r>
            <a:r>
              <a:rPr lang="en-AU" dirty="0" err="1" smtClean="0">
                <a:solidFill>
                  <a:schemeClr val="tx1"/>
                </a:solidFill>
              </a:rPr>
              <a:t>Shadforth</a:t>
            </a:r>
            <a:r>
              <a:rPr lang="en-AU" dirty="0" smtClean="0">
                <a:solidFill>
                  <a:schemeClr val="tx1"/>
                </a:solidFill>
              </a:rPr>
              <a:t> Financial Group 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 The service is for Members who don’t wish to become licensed but still wish to offer financial services, including SMSFs, to their clients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 Members can make additional revenue from referrals – contractual arrangement in place which formalises the arrangement 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 IPA has used collective bargaining position to secure superior revenue sharing arrangement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 Members can be referred by contacting IPA and being put in direct contact with </a:t>
            </a:r>
            <a:r>
              <a:rPr lang="en-AU" dirty="0" err="1" smtClean="0">
                <a:solidFill>
                  <a:schemeClr val="tx1"/>
                </a:solidFill>
              </a:rPr>
              <a:t>Shadforths</a:t>
            </a:r>
            <a:endParaRPr lang="en-AU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Dedicated portal being developed for IPA Members by </a:t>
            </a:r>
            <a:r>
              <a:rPr lang="en-US" dirty="0" err="1" smtClean="0">
                <a:solidFill>
                  <a:schemeClr val="tx1"/>
                </a:solidFill>
              </a:rPr>
              <a:t>Shadforths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AU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400" dirty="0" smtClean="0"/>
              <a:t>IPA referral service</a:t>
            </a:r>
            <a:endParaRPr lang="en-AU" sz="24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>
          <a:xfrm>
            <a:off x="304800" y="1412776"/>
            <a:ext cx="8011616" cy="3672408"/>
          </a:xfrm>
        </p:spPr>
        <p:txBody>
          <a:bodyPr/>
          <a:lstStyle/>
          <a:p>
            <a:pPr>
              <a:buNone/>
            </a:pPr>
            <a:r>
              <a:rPr lang="en-AU" dirty="0" smtClean="0"/>
              <a:t>If you have any questions or would like further information or wish to discuss your particular situation then please call either:</a:t>
            </a:r>
          </a:p>
          <a:p>
            <a:r>
              <a:rPr lang="en-AU" dirty="0" smtClean="0"/>
              <a:t> Vicki Stylianou: </a:t>
            </a:r>
            <a:r>
              <a:rPr lang="en-AU" dirty="0" smtClean="0">
                <a:hlinkClick r:id="rId2"/>
              </a:rPr>
              <a:t>vicki.stylianou@publicaccountants.org.au</a:t>
            </a:r>
            <a:r>
              <a:rPr lang="en-AU" dirty="0" smtClean="0"/>
              <a:t> or </a:t>
            </a:r>
          </a:p>
          <a:p>
            <a:pPr>
              <a:buNone/>
            </a:pPr>
            <a:r>
              <a:rPr lang="en-AU" dirty="0" smtClean="0"/>
              <a:t>mob. 0419 942 733</a:t>
            </a:r>
          </a:p>
          <a:p>
            <a:pPr>
              <a:buNone/>
            </a:pPr>
            <a:r>
              <a:rPr lang="en-US" dirty="0" smtClean="0"/>
              <a:t>For education or training queries please refer to:</a:t>
            </a:r>
          </a:p>
          <a:p>
            <a:r>
              <a:rPr lang="en-US" dirty="0" smtClean="0"/>
              <a:t> Jenny Toh: </a:t>
            </a:r>
            <a:r>
              <a:rPr lang="en-US" dirty="0" smtClean="0">
                <a:hlinkClick r:id="rId3"/>
              </a:rPr>
              <a:t>jenny.toh@publicaccountants.org.au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For insurance queries please refer to:</a:t>
            </a:r>
          </a:p>
          <a:p>
            <a:r>
              <a:rPr lang="en-US" dirty="0" smtClean="0"/>
              <a:t> David Martin: </a:t>
            </a:r>
            <a:r>
              <a:rPr lang="en-US" dirty="0" smtClean="0">
                <a:hlinkClick r:id="rId4"/>
              </a:rPr>
              <a:t>david.martin@publicaccountants.org.au</a:t>
            </a:r>
            <a:r>
              <a:rPr lang="en-US" dirty="0" smtClean="0"/>
              <a:t> or 03 8665 3139</a:t>
            </a:r>
            <a:endParaRPr lang="en-AU" dirty="0" smtClean="0"/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400" dirty="0" smtClean="0"/>
              <a:t>Contact us</a:t>
            </a:r>
            <a:endParaRPr lang="en-AU" sz="24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Picture 3" descr="NO380_IPAGenericPowerPointslides_Aug14_V1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>
          <a:xfrm>
            <a:off x="611560" y="1412776"/>
            <a:ext cx="7848872" cy="3816423"/>
          </a:xfrm>
        </p:spPr>
        <p:txBody>
          <a:bodyPr/>
          <a:lstStyle/>
          <a:p>
            <a:pPr>
              <a:buNone/>
            </a:pPr>
            <a:r>
              <a:rPr lang="en-AU" dirty="0" smtClean="0">
                <a:solidFill>
                  <a:schemeClr val="tx1"/>
                </a:solidFill>
              </a:rPr>
              <a:t>IFAC Global SMP survey 2015 shows:</a:t>
            </a:r>
          </a:p>
          <a:p>
            <a:pPr>
              <a:buNone/>
            </a:pPr>
            <a:endParaRPr lang="en-AU" dirty="0" smtClean="0">
              <a:solidFill>
                <a:schemeClr val="tx1"/>
              </a:solidFill>
            </a:endParaRPr>
          </a:p>
          <a:p>
            <a:r>
              <a:rPr lang="en-AU" dirty="0" smtClean="0">
                <a:solidFill>
                  <a:schemeClr val="tx1"/>
                </a:solidFill>
              </a:rPr>
              <a:t> 34% said acquisition of new clients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 33% said better retention of existing clients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 11% said increased productivity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 9% said reduced overheads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 9% said increase average fee size</a:t>
            </a:r>
          </a:p>
          <a:p>
            <a:pPr>
              <a:buNone/>
            </a:pPr>
            <a:r>
              <a:rPr lang="en-AU" dirty="0" smtClean="0">
                <a:solidFill>
                  <a:schemeClr val="tx1"/>
                </a:solidFill>
              </a:rPr>
              <a:t> </a:t>
            </a:r>
          </a:p>
          <a:p>
            <a:pPr>
              <a:buNone/>
            </a:pPr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pPr>
              <a:buNone/>
            </a:pPr>
            <a:endParaRPr lang="en-AU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400" dirty="0" smtClean="0"/>
              <a:t>Drivers of profitability </a:t>
            </a:r>
            <a:endParaRPr lang="en-AU" sz="2400" dirty="0"/>
          </a:p>
        </p:txBody>
      </p:sp>
      <p:sp>
        <p:nvSpPr>
          <p:cNvPr id="4" name="Rectangle 3"/>
          <p:cNvSpPr/>
          <p:nvPr/>
        </p:nvSpPr>
        <p:spPr>
          <a:xfrm>
            <a:off x="539552" y="2636912"/>
            <a:ext cx="63184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AU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</a:rPr>
              <a:t> </a:t>
            </a:r>
          </a:p>
          <a:p>
            <a:pPr>
              <a:buNone/>
            </a:pPr>
            <a:endParaRPr lang="en-AU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>
          <a:xfrm>
            <a:off x="304800" y="1412776"/>
            <a:ext cx="8155632" cy="3528391"/>
          </a:xfrm>
        </p:spPr>
        <p:txBody>
          <a:bodyPr/>
          <a:lstStyle/>
          <a:p>
            <a:pPr>
              <a:buNone/>
            </a:pPr>
            <a:r>
              <a:rPr lang="en-AU" dirty="0" smtClean="0">
                <a:solidFill>
                  <a:schemeClr val="tx1"/>
                </a:solidFill>
              </a:rPr>
              <a:t>Fastest growing source of new revenue for SMPs:</a:t>
            </a:r>
          </a:p>
          <a:p>
            <a:pPr>
              <a:buNone/>
            </a:pPr>
            <a:endParaRPr lang="en-AU" dirty="0" smtClean="0">
              <a:solidFill>
                <a:schemeClr val="tx1"/>
              </a:solidFill>
            </a:endParaRPr>
          </a:p>
          <a:p>
            <a:r>
              <a:rPr lang="en-AU" dirty="0" smtClean="0">
                <a:solidFill>
                  <a:schemeClr val="tx1"/>
                </a:solidFill>
              </a:rPr>
              <a:t> 48% said tax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 50% said advisory and consulting services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 27% said accounting/compilation services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 10% said audit</a:t>
            </a:r>
          </a:p>
          <a:p>
            <a:pPr>
              <a:buNone/>
            </a:pPr>
            <a:endParaRPr lang="en-AU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AU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AU" dirty="0" smtClean="0">
                <a:solidFill>
                  <a:schemeClr val="tx1"/>
                </a:solidFill>
              </a:rPr>
              <a:t>These percentages held across all SMP size segments</a:t>
            </a:r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400" dirty="0" smtClean="0"/>
              <a:t>Sources of new revenue  </a:t>
            </a:r>
            <a:endParaRPr lang="en-A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>
          <a:xfrm>
            <a:off x="304800" y="1412776"/>
            <a:ext cx="8443664" cy="3960439"/>
          </a:xfrm>
        </p:spPr>
        <p:txBody>
          <a:bodyPr/>
          <a:lstStyle/>
          <a:p>
            <a:pPr>
              <a:buNone/>
            </a:pPr>
            <a:r>
              <a:rPr lang="en-AU" dirty="0" smtClean="0">
                <a:solidFill>
                  <a:schemeClr val="tx1"/>
                </a:solidFill>
              </a:rPr>
              <a:t>IFAC Global SMP survey 2015 shows that greatest challenges for SME clients:</a:t>
            </a:r>
          </a:p>
          <a:p>
            <a:pPr>
              <a:buNone/>
            </a:pPr>
            <a:endParaRPr lang="en-AU" dirty="0" smtClean="0">
              <a:solidFill>
                <a:schemeClr val="tx1"/>
              </a:solidFill>
            </a:endParaRPr>
          </a:p>
          <a:p>
            <a:r>
              <a:rPr lang="en-AU" dirty="0" smtClean="0">
                <a:solidFill>
                  <a:schemeClr val="tx1"/>
                </a:solidFill>
              </a:rPr>
              <a:t> 66% said economic uncertainty 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 67% said rising costs</a:t>
            </a:r>
          </a:p>
          <a:p>
            <a:pPr>
              <a:buNone/>
            </a:pPr>
            <a:endParaRPr lang="en-AU" dirty="0" smtClean="0">
              <a:solidFill>
                <a:schemeClr val="tx1"/>
              </a:solidFill>
            </a:endParaRPr>
          </a:p>
          <a:p>
            <a:endParaRPr lang="en-AU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AU" dirty="0" smtClean="0">
                <a:solidFill>
                  <a:schemeClr val="tx1"/>
                </a:solidFill>
              </a:rPr>
              <a:t>Changes from 2014 to 2015 – rising costs and economic uncertainty have seen a huge increase </a:t>
            </a:r>
          </a:p>
          <a:p>
            <a:pPr>
              <a:buNone/>
            </a:pPr>
            <a:endParaRPr lang="en-AU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400" dirty="0" smtClean="0"/>
              <a:t>Challenges for SME clients</a:t>
            </a:r>
            <a:endParaRPr lang="en-A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>
          <a:xfrm>
            <a:off x="304800" y="1340768"/>
            <a:ext cx="8227640" cy="3960439"/>
          </a:xfrm>
        </p:spPr>
        <p:txBody>
          <a:bodyPr/>
          <a:lstStyle/>
          <a:p>
            <a:pPr>
              <a:buNone/>
            </a:pPr>
            <a:r>
              <a:rPr lang="en-AU" dirty="0" smtClean="0">
                <a:solidFill>
                  <a:schemeClr val="tx1"/>
                </a:solidFill>
              </a:rPr>
              <a:t>IFAC Global SMP Survey 2015 shows:</a:t>
            </a:r>
          </a:p>
          <a:p>
            <a:pPr>
              <a:buNone/>
            </a:pPr>
            <a:endParaRPr lang="en-AU" dirty="0" smtClean="0">
              <a:solidFill>
                <a:schemeClr val="tx1"/>
              </a:solidFill>
            </a:endParaRPr>
          </a:p>
          <a:p>
            <a:r>
              <a:rPr lang="en-AU" dirty="0" smtClean="0">
                <a:solidFill>
                  <a:schemeClr val="tx1"/>
                </a:solidFill>
              </a:rPr>
              <a:t> 58% said attracting and retaining new clients 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 51% said pressure to lower fees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 57% said keeping up with new regulations and standards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 50% said rising costs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 50% said differentiating from the competition </a:t>
            </a:r>
          </a:p>
          <a:p>
            <a:pPr>
              <a:buNone/>
            </a:pPr>
            <a:endParaRPr lang="en-AU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AU" dirty="0" smtClean="0">
                <a:solidFill>
                  <a:schemeClr val="tx1"/>
                </a:solidFill>
              </a:rPr>
              <a:t> </a:t>
            </a:r>
          </a:p>
          <a:p>
            <a:pPr>
              <a:buNone/>
            </a:pPr>
            <a:endParaRPr lang="en-AU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AU" dirty="0" smtClean="0"/>
              <a:t>. </a:t>
            </a:r>
          </a:p>
          <a:p>
            <a:pPr>
              <a:buNone/>
            </a:pPr>
            <a:r>
              <a:rPr lang="en-AU" dirty="0" smtClean="0"/>
              <a:t>  </a:t>
            </a:r>
          </a:p>
          <a:p>
            <a:pPr>
              <a:buNone/>
            </a:pPr>
            <a:endParaRPr lang="en-AU" dirty="0" smtClean="0"/>
          </a:p>
          <a:p>
            <a:pPr>
              <a:buNone/>
            </a:pP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400" dirty="0" smtClean="0"/>
              <a:t>Challenges for SMPs</a:t>
            </a:r>
            <a:endParaRPr lang="en-A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7"/>
          </p:nvPr>
        </p:nvSpPr>
        <p:spPr>
          <a:xfrm>
            <a:off x="304800" y="1412776"/>
            <a:ext cx="8155632" cy="3816424"/>
          </a:xfrm>
        </p:spPr>
        <p:txBody>
          <a:bodyPr/>
          <a:lstStyle/>
          <a:p>
            <a:pPr lvl="0">
              <a:buNone/>
            </a:pPr>
            <a:r>
              <a:rPr lang="en-AU" dirty="0" smtClean="0">
                <a:solidFill>
                  <a:schemeClr val="tx1"/>
                </a:solidFill>
              </a:rPr>
              <a:t>2014 </a:t>
            </a:r>
            <a:r>
              <a:rPr lang="en-AU" dirty="0" err="1" smtClean="0">
                <a:solidFill>
                  <a:schemeClr val="tx1"/>
                </a:solidFill>
              </a:rPr>
              <a:t>CoreData</a:t>
            </a:r>
            <a:r>
              <a:rPr lang="en-AU" dirty="0" smtClean="0">
                <a:solidFill>
                  <a:schemeClr val="tx1"/>
                </a:solidFill>
              </a:rPr>
              <a:t> survey shows:</a:t>
            </a:r>
          </a:p>
          <a:p>
            <a:pPr lvl="0">
              <a:buNone/>
            </a:pPr>
            <a:endParaRPr lang="en-AU" dirty="0" smtClean="0">
              <a:solidFill>
                <a:schemeClr val="tx1"/>
              </a:solidFill>
            </a:endParaRPr>
          </a:p>
          <a:p>
            <a:r>
              <a:rPr lang="en-AU" dirty="0" smtClean="0">
                <a:solidFill>
                  <a:schemeClr val="tx1"/>
                </a:solidFill>
              </a:rPr>
              <a:t> 37% of accountants intend to get licensed closer to June 2016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 24% intend to get a limited license within 18mths to 3yrs 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 15% already delivering full advice to clients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 14% have no intention of getting licensed</a:t>
            </a:r>
          </a:p>
          <a:p>
            <a:r>
              <a:rPr lang="en-AU" dirty="0" smtClean="0">
                <a:solidFill>
                  <a:schemeClr val="tx1"/>
                </a:solidFill>
              </a:rPr>
              <a:t> 10% intend to move to a full license model </a:t>
            </a:r>
          </a:p>
          <a:p>
            <a:pPr lvl="0">
              <a:buNone/>
            </a:pPr>
            <a:endParaRPr lang="en-AU" dirty="0" smtClean="0"/>
          </a:p>
          <a:p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400" dirty="0" smtClean="0"/>
              <a:t>Surveys – what’s happening   </a:t>
            </a:r>
            <a:endParaRPr lang="en-AU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03753D85B52349B02A88FE9D4231D7" ma:contentTypeVersion="0" ma:contentTypeDescription="Create a new document." ma:contentTypeScope="" ma:versionID="fd1f409467dff93a10da0946efb783d8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38C9540-2F55-4805-BFEC-BF2D5064B240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F18CA115-C469-49D0-A231-4CD64F40ED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7F223374-4947-4D6D-AEEE-7A235E12E132}">
  <ds:schemaRefs>
    <ds:schemaRef ds:uri="http://purl.org/dc/terms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2A0FFBDC-7F4B-446A-BF1C-E0DAAEA269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5757</TotalTime>
  <Words>3322</Words>
  <Application>Microsoft Office PowerPoint</Application>
  <PresentationFormat>On-screen Show (4:3)</PresentationFormat>
  <Paragraphs>475</Paragraphs>
  <Slides>45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ＭＳ Ｐゴシック</vt:lpstr>
      <vt:lpstr>新細明體</vt:lpstr>
      <vt:lpstr>Arial</vt:lpstr>
      <vt:lpstr>Arial Bold</vt:lpstr>
      <vt:lpstr>Calibri</vt:lpstr>
      <vt:lpstr>Courier New</vt:lpstr>
      <vt:lpstr>Blank Presentation</vt:lpstr>
      <vt:lpstr>  Future of Financial Advice  Reforms:  ARE YOU READY?       </vt:lpstr>
      <vt:lpstr>overview</vt:lpstr>
      <vt:lpstr>PowerPoint Presentation</vt:lpstr>
      <vt:lpstr>research: size of practices</vt:lpstr>
      <vt:lpstr>Drivers of profitability </vt:lpstr>
      <vt:lpstr>Sources of new revenue  </vt:lpstr>
      <vt:lpstr>Challenges for SME clients</vt:lpstr>
      <vt:lpstr>Challenges for SMPs</vt:lpstr>
      <vt:lpstr>Surveys – what’s happening   </vt:lpstr>
      <vt:lpstr>Ipa FoFA Survey   </vt:lpstr>
      <vt:lpstr>Challenges – macro </vt:lpstr>
      <vt:lpstr>Research    </vt:lpstr>
      <vt:lpstr>Trends and opportunities </vt:lpstr>
      <vt:lpstr>Accountants and financial planners</vt:lpstr>
      <vt:lpstr>PowerPoint Presentation</vt:lpstr>
      <vt:lpstr>BACKGROUND </vt:lpstr>
      <vt:lpstr>Scope of advice</vt:lpstr>
      <vt:lpstr>definitions</vt:lpstr>
      <vt:lpstr>WHAT IS FINANCIAL ADVICE?</vt:lpstr>
      <vt:lpstr>Different levels and categories</vt:lpstr>
      <vt:lpstr>Examples of fofa advice </vt:lpstr>
      <vt:lpstr>Education requirements: rg 146</vt:lpstr>
      <vt:lpstr>Education requirements: rg 105</vt:lpstr>
      <vt:lpstr>Accountants licensing regime – summary</vt:lpstr>
      <vt:lpstr>Govt position </vt:lpstr>
      <vt:lpstr>Govt position cont </vt:lpstr>
      <vt:lpstr>UPDATE: asic and licensing  </vt:lpstr>
      <vt:lpstr>PowerPoint Presentation</vt:lpstr>
      <vt:lpstr>FIVE main options under fofa</vt:lpstr>
      <vt:lpstr>DECISION-MAKING PROCESS </vt:lpstr>
      <vt:lpstr>What to consider</vt:lpstr>
      <vt:lpstr>Cost of license</vt:lpstr>
      <vt:lpstr>Why consider financial services </vt:lpstr>
      <vt:lpstr>Preparation is the key</vt:lpstr>
      <vt:lpstr>Incorporating Financial services</vt:lpstr>
      <vt:lpstr>COST V. OPPORTUNITY </vt:lpstr>
      <vt:lpstr>AUTHORISATION or OWN LICENSE? </vt:lpstr>
      <vt:lpstr>Authorised Representative</vt:lpstr>
      <vt:lpstr>Limited license  </vt:lpstr>
      <vt:lpstr>What is ipa doing for members  </vt:lpstr>
      <vt:lpstr>IPA solution for AR</vt:lpstr>
      <vt:lpstr>Ipa solution for Limited license </vt:lpstr>
      <vt:lpstr>IPA referral service</vt:lpstr>
      <vt:lpstr>Contact us</vt:lpstr>
      <vt:lpstr>PowerPoint Presentation</vt:lpstr>
    </vt:vector>
  </TitlesOfParts>
  <Company>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Bundy</dc:creator>
  <cp:lastModifiedBy>Tanya Carter</cp:lastModifiedBy>
  <cp:revision>682</cp:revision>
  <cp:lastPrinted>2008-10-13T07:20:08Z</cp:lastPrinted>
  <dcterms:created xsi:type="dcterms:W3CDTF">2011-05-31T06:42:48Z</dcterms:created>
  <dcterms:modified xsi:type="dcterms:W3CDTF">2015-09-22T23:24:06Z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ContentTypeId">
    <vt:lpwstr>0x0101002E03753D85B52349B02A88FE9D4231D7</vt:lpwstr>
  </property>
</Properties>
</file>